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4"/>
  </p:sldMasterIdLst>
  <p:notesMasterIdLst>
    <p:notesMasterId r:id="rId48"/>
  </p:notesMasterIdLst>
  <p:handoutMasterIdLst>
    <p:handoutMasterId r:id="rId49"/>
  </p:handoutMasterIdLst>
  <p:sldIdLst>
    <p:sldId id="257" r:id="rId5"/>
    <p:sldId id="416" r:id="rId6"/>
    <p:sldId id="382" r:id="rId7"/>
    <p:sldId id="385" r:id="rId8"/>
    <p:sldId id="384" r:id="rId9"/>
    <p:sldId id="386" r:id="rId10"/>
    <p:sldId id="420" r:id="rId11"/>
    <p:sldId id="378" r:id="rId12"/>
    <p:sldId id="356" r:id="rId13"/>
    <p:sldId id="413" r:id="rId14"/>
    <p:sldId id="320" r:id="rId15"/>
    <p:sldId id="322" r:id="rId16"/>
    <p:sldId id="323" r:id="rId17"/>
    <p:sldId id="324" r:id="rId18"/>
    <p:sldId id="390" r:id="rId19"/>
    <p:sldId id="392" r:id="rId20"/>
    <p:sldId id="393" r:id="rId21"/>
    <p:sldId id="394" r:id="rId22"/>
    <p:sldId id="319" r:id="rId23"/>
    <p:sldId id="395" r:id="rId24"/>
    <p:sldId id="396" r:id="rId25"/>
    <p:sldId id="397" r:id="rId26"/>
    <p:sldId id="399" r:id="rId27"/>
    <p:sldId id="414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375" r:id="rId39"/>
    <p:sldId id="410" r:id="rId40"/>
    <p:sldId id="412" r:id="rId41"/>
    <p:sldId id="354" r:id="rId42"/>
    <p:sldId id="422" r:id="rId43"/>
    <p:sldId id="981" r:id="rId44"/>
    <p:sldId id="1034" r:id="rId45"/>
    <p:sldId id="1033" r:id="rId46"/>
    <p:sldId id="1035" r:id="rId4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5ECD1"/>
    <a:srgbClr val="A5A5A5"/>
    <a:srgbClr val="5C6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8" autoAdjust="0"/>
    <p:restoredTop sz="96540" autoAdjust="0"/>
  </p:normalViewPr>
  <p:slideViewPr>
    <p:cSldViewPr showGuides="1">
      <p:cViewPr varScale="1">
        <p:scale>
          <a:sx n="111" d="100"/>
          <a:sy n="111" d="100"/>
        </p:scale>
        <p:origin x="324" y="96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720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7646E-8811-423A-9C42-2CBFADA00A9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60E59-1627-4404-ACC5-51C744AB0F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677E230-58DD-43ED-96A1-552DDAB53532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41221E5-7225-48EB-A4EE-420E7BFCF7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119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65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83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96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7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22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57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41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2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37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0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10557-7673-F220-FE65-7EAD897E2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4B053-9463-D0C5-7FE5-02F44BB1F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9E1A37-2DBE-B04B-0857-0520B62CA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58240-2661-BB57-4370-094AEA7C1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97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47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75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50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62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5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6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12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65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5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671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15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6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22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99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01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02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283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4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75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2D124-1418-0477-06B6-C9D467C16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BCA0C-8229-887F-1F5E-9CF1956D7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6594B7-7A93-9739-ECBA-40E4837C7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E1264-1E74-C3C2-7C08-D2628DEF0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90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64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498F5-306B-6ACF-AF29-833C043F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7B7F166-4046-A267-A189-1C0616692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E4BE59D-44DF-497B-563A-3385B37BF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ru-RU" dirty="0"/>
          </a:p>
          <a:p>
            <a:r>
              <a:rPr lang="ru-RU" dirty="0"/>
              <a:t>.</a:t>
            </a:r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6825758-FF02-6AC0-7C6F-4975CC9A9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2736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F00F3-AF28-56EF-5821-57F6AC9E2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A2EEB-F84F-5B63-5E4D-8C46425C07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0213E-6E70-67A7-C8CC-63565D7FE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9E6DE-DD34-E745-00B5-15954E6DB2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44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D470E-07BD-25BC-01E7-0CCFC3756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5AE2B9A-7F79-BF3F-CF70-C7EC28AB0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A62CD72-958E-4C6C-10FF-DD5D838FAD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BDD722B-E923-0B42-3EA9-56389620B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2555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71D2-2585-9707-73E7-C4C233130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C7A5953-0820-2A8B-777E-54E55E5DB9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E47A9AF-99ED-03FD-81CC-800D7C313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7587C6-DFA6-C058-9104-D52946248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6037A-7418-0D44-9018-699FB59ADCB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706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184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95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52D0D-AFD9-E3C6-8E4A-134B6554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6AB17F-5E35-ED27-F44C-DABBDE973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3980EF-3132-F6C4-BDD0-E9115F622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9980C-6420-29D5-23DC-CAD85D462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0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91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221E5-7225-48EB-A4EE-420E7BFCF70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1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A2DAE-D804-9F44-A5A9-F809156DC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507D4-66EB-5F4B-AA91-7B2F19BC95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E6D57-4984-F243-8561-A3DAB1D1C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E3956-6C94-B34A-A315-6C249BFBA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A613A-550E-7B4F-B392-BDB9A242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1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16604-742A-D84E-9EE4-4F6AD8CB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470D6-967C-2642-B506-B17ED23A9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9C522-B21B-494C-9D28-AE288869B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C0AA3-7317-114A-A91F-761C1B78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C4E5D-DE65-BD40-83B0-F678AEE0F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49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55DEFC-B044-F44F-B4D3-11A7CD7B7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4E98D-82E0-1545-B805-1EA7CC938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21C22-6B07-274F-BB62-F153458F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D132C-49AB-2540-A0DF-588823FDE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47FF-6788-C94B-8A92-6B0F52D9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3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BA50-C499-2242-AB13-CDA3E0C3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67CAD-5953-1647-A879-E32367AA4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AC307-74FD-5845-8ADD-5E7BDC9B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6F8EA-316C-41DE-B9A4-EDCC3A85ED9A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7391A-AB0B-184F-B137-99CFCA271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C101C-7F71-6648-B1E8-8656848C9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60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3E970-5003-094F-8343-F8FA5AE36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5801A-7DFB-DC40-B232-793C7BCF2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09D52-10BD-AB4E-A9CD-F9DCE3C8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7AFEA8-BA53-8644-9036-CF2B83616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EE4CB-907A-9E4D-9600-6C083908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4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8A08-433F-A148-8379-6BE0A0EB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177CE-32A9-FD46-B4AE-E5EEFA9DB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78202-3057-DD4B-B5E7-5A13F70B5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9475B6-58C1-AE4F-983D-428D9CC93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45C5E-DC8F-EC4D-A42F-2F2321A9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4B437-7FD8-C541-B059-4E529E48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D8E1D-D3A2-FB4A-B5DF-017F32E28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AF9E6-C563-6143-96BC-DDF4BCF6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E44ED6-ECE3-D143-B212-8F4E82829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9E2A16-555D-4746-8D56-75ABA40ADE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EDC5E-0A60-2844-8822-AA931162B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4BDBC-E257-DC48-884E-85B38923F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2D4D4-A587-8843-BDE9-C32CD3628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28D95-90E8-C645-905A-33BE6613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4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D1E60-B1D1-5940-9D2E-A1841B89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D854C-F161-854F-B488-62D468110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8FE5AC-394C-B14E-AAC6-2908FF241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46F20-E294-A14C-90E7-5E876396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25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6E7A00-0FEB-A241-9F8A-09205CE49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41CFFD-85DA-FC4B-9C2B-BCF5A553F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DA4E3-A091-5849-8AD1-EB831010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59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5675A-6909-6543-9E09-5488B19B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B2138-2E9C-3E40-974C-20368408C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CF440-0ACC-6D46-BB88-6A73C97EC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37F10-0D0E-E74F-9A54-88D40B1E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95387-029F-614B-8BD8-C08D27067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9772D-DF2B-7F41-A601-E3BEB8D5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2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E291-F92E-894A-938F-35EDC3D13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FEC9CF-6DCB-014A-BBCD-762BD1AEA5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52E6E-860A-3246-AB8A-9CAB16573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6FB7A-3571-3548-A4BC-CAD72DF70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CD2BF-0602-E046-8C46-0C742177B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EBF8E-DB47-9A4B-9F2C-5A363048A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2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80F988-25F0-CC4C-8951-8C02FF2B0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21FED-701A-F048-905E-BC9747E12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2F67-2539-974D-9D58-19B086FB4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AD55-57BE-7547-896E-33FA009E5716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81D70-0A2C-A14D-A005-685BE17F3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07333-3011-8641-89A6-17859CA5D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1BBB0-96F0-4077-A278-0F3FB5C104D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6A3C8-D645-1947-9DC0-913A743E8B4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6" y="5882150"/>
            <a:ext cx="1272012" cy="8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6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vmilke@gmail.com" TargetMode="External"/><Relationship Id="rId4" Type="http://schemas.openxmlformats.org/officeDocument/2006/relationships/hyperlink" Target="mailto:vitaliy.milke@aru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hyperlink" Target="https://arxiv.org/pdf/1602.07261.pdf" TargetMode="External"/><Relationship Id="rId4" Type="http://schemas.openxmlformats.org/officeDocument/2006/relationships/image" Target="../media/image20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hyperlink" Target="https://keras.io/api/applications/#usage-examples-for-image-classification-model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ust.hk/~qyang/Docs/2009/tkde_transfer_learning.pdf" TargetMode="Externa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ipanjanS/hands-on-transfer-learning-with-python" TargetMode="External"/><Relationship Id="rId5" Type="http://schemas.openxmlformats.org/officeDocument/2006/relationships/hyperlink" Target="https://arxiv.org/pdf/1411.1792.pdf" TargetMode="External"/><Relationship Id="rId4" Type="http://schemas.openxmlformats.org/officeDocument/2006/relationships/hyperlink" Target="https://www.researchgate.net/publication/328680040_Quantitative_imaging_of_cancer_in_the_postgenomic_era_Radiogenomics_deep_learning_and_habitats_Radiomics_of_Cance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kriz/cifar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hyperlink" Target="https://towardsdatascience.com/a-comprehensive-hands-on-guide-to-transfer-learning-with-real-world-applications-in-deep-learning-212bf3b2f27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C08020B1-CE29-234D-936A-506DE1EA1CEB}"/>
              </a:ext>
            </a:extLst>
          </p:cNvPr>
          <p:cNvSpPr/>
          <p:nvPr/>
        </p:nvSpPr>
        <p:spPr>
          <a:xfrm>
            <a:off x="2123087" y="1450625"/>
            <a:ext cx="7942649" cy="1978376"/>
          </a:xfrm>
          <a:prstGeom prst="roundRect">
            <a:avLst>
              <a:gd name="adj" fmla="val 10892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dirty="0">
                <a:latin typeface="Arial" panose="020B0604020202020204" pitchFamily="34" charset="0"/>
                <a:cs typeface="Arial" panose="020B0604020202020204" pitchFamily="34" charset="0"/>
              </a:rPr>
              <a:t>Neural Computing and Deep Learning</a:t>
            </a:r>
          </a:p>
          <a:p>
            <a:pPr algn="ctr"/>
            <a:r>
              <a:rPr lang="en-US" sz="3999" dirty="0">
                <a:latin typeface="Arial" panose="020B0604020202020204" pitchFamily="34" charset="0"/>
                <a:cs typeface="Arial" panose="020B0604020202020204" pitchFamily="34" charset="0"/>
              </a:rPr>
              <a:t>MOD </a:t>
            </a:r>
            <a:r>
              <a:rPr lang="ru-RU" sz="3999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GB" sz="3999" dirty="0">
                <a:latin typeface="Arial" panose="020B0604020202020204" pitchFamily="34" charset="0"/>
                <a:cs typeface="Arial" panose="020B0604020202020204" pitchFamily="34" charset="0"/>
              </a:rPr>
              <a:t>6568</a:t>
            </a:r>
            <a:endParaRPr lang="en-US" sz="39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6B556EF-BF1A-404D-B184-85AF69462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4" y="138271"/>
            <a:ext cx="1446703" cy="1511000"/>
          </a:xfrm>
          <a:prstGeom prst="rect">
            <a:avLst/>
          </a:prstGeom>
        </p:spPr>
      </p:pic>
      <p:sp>
        <p:nvSpPr>
          <p:cNvPr id="11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E2977884-8147-A946-AB56-467B2BDC4B3A}"/>
              </a:ext>
            </a:extLst>
          </p:cNvPr>
          <p:cNvSpPr/>
          <p:nvPr/>
        </p:nvSpPr>
        <p:spPr>
          <a:xfrm>
            <a:off x="2614285" y="231142"/>
            <a:ext cx="6917225" cy="1219482"/>
          </a:xfrm>
          <a:prstGeom prst="wedgeRoundRectCallout">
            <a:avLst>
              <a:gd name="adj1" fmla="val 22435"/>
              <a:gd name="adj2" fmla="val 41428"/>
              <a:gd name="adj3" fmla="val 166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Anglia Ruskin University</a:t>
            </a:r>
          </a:p>
          <a:p>
            <a:pPr algn="ctr"/>
            <a:r>
              <a:rPr lang="en-US" sz="23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Computing and Information Science</a:t>
            </a:r>
            <a:endParaRPr lang="ru-RU" sz="23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83B478CF-DC61-8A47-A748-012D44BBFEFE}"/>
              </a:ext>
            </a:extLst>
          </p:cNvPr>
          <p:cNvSpPr/>
          <p:nvPr/>
        </p:nvSpPr>
        <p:spPr>
          <a:xfrm>
            <a:off x="3086665" y="3519336"/>
            <a:ext cx="5972464" cy="753363"/>
          </a:xfrm>
          <a:prstGeom prst="wedgeRoundRectCallout">
            <a:avLst>
              <a:gd name="adj1" fmla="val 22458"/>
              <a:gd name="adj2" fmla="val 40705"/>
              <a:gd name="adj3" fmla="val 166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 </a:t>
            </a:r>
            <a:r>
              <a:rPr lang="ru-RU" sz="23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23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Deep Transfer Learning</a:t>
            </a:r>
            <a:endParaRPr lang="ru-RU" sz="23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Облачко с текстом: прямоугольное со скругленными углами 7">
            <a:extLst>
              <a:ext uri="{FF2B5EF4-FFF2-40B4-BE49-F238E27FC236}">
                <a16:creationId xmlns:a16="http://schemas.microsoft.com/office/drawing/2014/main" id="{B91DC68E-D11A-F944-BDA7-2AB3D001FBB4}"/>
              </a:ext>
            </a:extLst>
          </p:cNvPr>
          <p:cNvSpPr/>
          <p:nvPr/>
        </p:nvSpPr>
        <p:spPr>
          <a:xfrm>
            <a:off x="3227642" y="4363035"/>
            <a:ext cx="5727018" cy="2263823"/>
          </a:xfrm>
          <a:prstGeom prst="wedgeRoundRectCallout">
            <a:avLst>
              <a:gd name="adj1" fmla="val 22458"/>
              <a:gd name="adj2" fmla="val 40705"/>
              <a:gd name="adj3" fmla="val 1666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199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 </a:t>
            </a:r>
            <a:r>
              <a:rPr lang="en-US" sz="3199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Vitaliy</a:t>
            </a:r>
            <a:r>
              <a:rPr lang="en-US" sz="3199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Milke</a:t>
            </a:r>
          </a:p>
          <a:p>
            <a:pPr algn="ctr"/>
            <a:r>
              <a:rPr lang="en-US" sz="17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in Computer Science and Machine Learning</a:t>
            </a:r>
          </a:p>
          <a:p>
            <a:pPr algn="ctr"/>
            <a:r>
              <a:rPr lang="en-US" sz="17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Computer Science</a:t>
            </a:r>
            <a:endParaRPr lang="ru-RU" sz="17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17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 in </a:t>
            </a:r>
            <a:r>
              <a:rPr lang="en-US" sz="17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Rocket Engineering</a:t>
            </a:r>
          </a:p>
          <a:p>
            <a:pPr algn="ctr"/>
            <a:endParaRPr lang="en-US" sz="17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7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vitaliy.milke@aru.ac.uk</a:t>
            </a:r>
            <a:endParaRPr lang="en-US" sz="17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7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vmilke@gmail.com</a:t>
            </a:r>
            <a:endParaRPr lang="en-US" sz="17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799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58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FB1F5-7B29-2F4D-BAF8-C8249A15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181515"/>
            <a:ext cx="10416956" cy="5676485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48EBBA11-B57D-FFF3-1F7B-C0584348D2DC}"/>
              </a:ext>
            </a:extLst>
          </p:cNvPr>
          <p:cNvSpPr/>
          <p:nvPr/>
        </p:nvSpPr>
        <p:spPr>
          <a:xfrm>
            <a:off x="7542212" y="3779837"/>
            <a:ext cx="3657600" cy="1896648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72D55F7-CCB4-3A9A-B8B2-400EEE16DDDF}"/>
              </a:ext>
            </a:extLst>
          </p:cNvPr>
          <p:cNvSpPr/>
          <p:nvPr/>
        </p:nvSpPr>
        <p:spPr>
          <a:xfrm>
            <a:off x="7389812" y="3665952"/>
            <a:ext cx="4038600" cy="3039648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0D557E5B-E9A5-4227-3831-DFE56BB56C23}"/>
              </a:ext>
            </a:extLst>
          </p:cNvPr>
          <p:cNvSpPr/>
          <p:nvPr/>
        </p:nvSpPr>
        <p:spPr>
          <a:xfrm>
            <a:off x="5098473" y="109045"/>
            <a:ext cx="6970280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Comparison with Traditional Learning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2EFDD1F-08C6-A272-2DE4-24044160D6A8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A753DE36-48D7-BEC4-8FAB-2CA5F48A3A12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1DBA7E8-A3F1-DC07-40B3-76FEEBE62F1D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4D1593F9-EE60-8F39-CC4A-BE1617D6A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32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9580705" y="6044252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softmax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classifier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60E01F-35B9-D347-963C-15EEB9B602D4}"/>
              </a:ext>
            </a:extLst>
          </p:cNvPr>
          <p:cNvGrpSpPr/>
          <p:nvPr/>
        </p:nvGrpSpPr>
        <p:grpSpPr>
          <a:xfrm>
            <a:off x="1582555" y="2803300"/>
            <a:ext cx="9007657" cy="2994292"/>
            <a:chOff x="1582555" y="2803300"/>
            <a:chExt cx="9007657" cy="2994292"/>
          </a:xfrm>
        </p:grpSpPr>
        <p:sp>
          <p:nvSpPr>
            <p:cNvPr id="4" name="Cube 3"/>
            <p:cNvSpPr/>
            <p:nvPr/>
          </p:nvSpPr>
          <p:spPr>
            <a:xfrm>
              <a:off x="1582555" y="2803300"/>
              <a:ext cx="457200" cy="1600200"/>
            </a:xfrm>
            <a:prstGeom prst="cube">
              <a:avLst>
                <a:gd name="adj" fmla="val 874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Cube 4"/>
            <p:cNvSpPr/>
            <p:nvPr/>
          </p:nvSpPr>
          <p:spPr>
            <a:xfrm>
              <a:off x="2420755" y="2803300"/>
              <a:ext cx="914400" cy="1600200"/>
            </a:xfrm>
            <a:prstGeom prst="cube">
              <a:avLst>
                <a:gd name="adj" fmla="val 630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Cube 5"/>
            <p:cNvSpPr/>
            <p:nvPr/>
          </p:nvSpPr>
          <p:spPr>
            <a:xfrm>
              <a:off x="3639955" y="3489100"/>
              <a:ext cx="1295400" cy="914400"/>
            </a:xfrm>
            <a:prstGeom prst="cube">
              <a:avLst>
                <a:gd name="adj" fmla="val 2677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5240155" y="3793900"/>
              <a:ext cx="2209800" cy="609600"/>
            </a:xfrm>
            <a:prstGeom prst="cube">
              <a:avLst>
                <a:gd name="adj" fmla="val 310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304212" y="2971800"/>
              <a:ext cx="304800" cy="220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294812" y="2971800"/>
              <a:ext cx="304800" cy="220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285412" y="2971800"/>
              <a:ext cx="304800" cy="2209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35155" y="4888468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convolutions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99412" y="5428260"/>
              <a:ext cx="1807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fully connected</a:t>
              </a:r>
            </a:p>
          </p:txBody>
        </p:sp>
        <p:sp>
          <p:nvSpPr>
            <p:cNvPr id="14" name="Right Brace 13"/>
            <p:cNvSpPr/>
            <p:nvPr/>
          </p:nvSpPr>
          <p:spPr>
            <a:xfrm rot="5400000">
              <a:off x="4216030" y="1778110"/>
              <a:ext cx="551459" cy="5818410"/>
            </a:xfrm>
            <a:prstGeom prst="rightBrace">
              <a:avLst>
                <a:gd name="adj1" fmla="val 118039"/>
                <a:gd name="adj2" fmla="val 56393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Right Brace 14"/>
            <p:cNvSpPr/>
            <p:nvPr/>
          </p:nvSpPr>
          <p:spPr>
            <a:xfrm rot="5400000">
              <a:off x="8796882" y="4688929"/>
              <a:ext cx="367352" cy="1200294"/>
            </a:xfrm>
            <a:prstGeom prst="rightBrace">
              <a:avLst>
                <a:gd name="adj1" fmla="val 118039"/>
                <a:gd name="adj2" fmla="val 56393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039755" y="3941780"/>
              <a:ext cx="381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258955" y="3941780"/>
              <a:ext cx="381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951412" y="4076744"/>
              <a:ext cx="3048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7571918" y="4076744"/>
              <a:ext cx="6096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8675758" y="4098700"/>
              <a:ext cx="6096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9675812" y="4098700"/>
              <a:ext cx="6096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4657E1E2-2148-5947-B28B-B2F5CB8F1716}"/>
              </a:ext>
            </a:extLst>
          </p:cNvPr>
          <p:cNvSpPr txBox="1">
            <a:spLocks/>
          </p:cNvSpPr>
          <p:nvPr/>
        </p:nvSpPr>
        <p:spPr>
          <a:xfrm>
            <a:off x="1453654" y="1525422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if the most decision-making for classification comes at the final layer?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80F303-E49F-3742-9E0D-A14EEF567FB3}"/>
              </a:ext>
            </a:extLst>
          </p:cNvPr>
          <p:cNvCxnSpPr/>
          <p:nvPr/>
        </p:nvCxnSpPr>
        <p:spPr>
          <a:xfrm>
            <a:off x="9580705" y="2450617"/>
            <a:ext cx="704707" cy="52118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: скругленные углы 10">
            <a:extLst>
              <a:ext uri="{FF2B5EF4-FFF2-40B4-BE49-F238E27FC236}">
                <a16:creationId xmlns:a16="http://schemas.microsoft.com/office/drawing/2014/main" id="{84AE08D3-CF20-C8F7-F180-C7380D15B862}"/>
              </a:ext>
            </a:extLst>
          </p:cNvPr>
          <p:cNvSpPr/>
          <p:nvPr/>
        </p:nvSpPr>
        <p:spPr>
          <a:xfrm>
            <a:off x="6714837" y="109045"/>
            <a:ext cx="5353915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General CNN Template</a:t>
            </a: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98EFA3BB-7F0B-2801-4D2C-91B61697220A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28" name="Равнобедренный треугольник 17">
              <a:extLst>
                <a:ext uri="{FF2B5EF4-FFF2-40B4-BE49-F238E27FC236}">
                  <a16:creationId xmlns:a16="http://schemas.microsoft.com/office/drawing/2014/main" id="{E1BD4DFE-7E0B-1122-73D1-0F7C912E1866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8A5B124A-149A-462C-4892-B6676DE3CFB6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F8993448-78DF-CFB8-FBD3-A476160DC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42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226" y="1325021"/>
            <a:ext cx="7712258" cy="123983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could simply use the rest of the network as is and learn weights for a new final layer</a:t>
            </a:r>
          </a:p>
        </p:txBody>
      </p:sp>
      <p:sp>
        <p:nvSpPr>
          <p:cNvPr id="4" name="Cube 3"/>
          <p:cNvSpPr/>
          <p:nvPr/>
        </p:nvSpPr>
        <p:spPr>
          <a:xfrm>
            <a:off x="1582555" y="2803300"/>
            <a:ext cx="457200" cy="1600200"/>
          </a:xfrm>
          <a:prstGeom prst="cube">
            <a:avLst>
              <a:gd name="adj" fmla="val 8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ube 4"/>
          <p:cNvSpPr/>
          <p:nvPr/>
        </p:nvSpPr>
        <p:spPr>
          <a:xfrm>
            <a:off x="2420755" y="2803300"/>
            <a:ext cx="914400" cy="1600200"/>
          </a:xfrm>
          <a:prstGeom prst="cube">
            <a:avLst>
              <a:gd name="adj" fmla="val 63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3639955" y="3489100"/>
            <a:ext cx="1295400" cy="914400"/>
          </a:xfrm>
          <a:prstGeom prst="cube">
            <a:avLst>
              <a:gd name="adj" fmla="val 26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Cube 6"/>
          <p:cNvSpPr/>
          <p:nvPr/>
        </p:nvSpPr>
        <p:spPr>
          <a:xfrm>
            <a:off x="5240155" y="3793900"/>
            <a:ext cx="2209800" cy="609600"/>
          </a:xfrm>
          <a:prstGeom prst="cube">
            <a:avLst>
              <a:gd name="adj" fmla="val 310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04212" y="2971800"/>
            <a:ext cx="3048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94812" y="2971800"/>
            <a:ext cx="3048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85412" y="4367852"/>
            <a:ext cx="3048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5155" y="488846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convolutions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99412" y="5428260"/>
            <a:ext cx="18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fully connected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580705" y="6479451"/>
            <a:ext cx="201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softmax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classifier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4216030" y="1778110"/>
            <a:ext cx="551459" cy="5818410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ight Brace 14"/>
          <p:cNvSpPr/>
          <p:nvPr/>
        </p:nvSpPr>
        <p:spPr>
          <a:xfrm rot="5400000">
            <a:off x="8796882" y="4688929"/>
            <a:ext cx="367352" cy="1200294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397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89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1412" y="4076744"/>
            <a:ext cx="304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571918" y="4076744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675758" y="4098700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0" idx="1"/>
          </p:cNvCxnSpPr>
          <p:nvPr/>
        </p:nvCxnSpPr>
        <p:spPr>
          <a:xfrm>
            <a:off x="9675812" y="4098700"/>
            <a:ext cx="609600" cy="1374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285412" y="1664241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 flipV="1">
            <a:off x="9675812" y="2769141"/>
            <a:ext cx="609600" cy="13075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611513" y="1171579"/>
            <a:ext cx="1600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 classifier</a:t>
            </a:r>
          </a:p>
        </p:txBody>
      </p: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D0E440DF-858B-F77F-3661-F11D117D9724}"/>
              </a:ext>
            </a:extLst>
          </p:cNvPr>
          <p:cNvSpPr/>
          <p:nvPr/>
        </p:nvSpPr>
        <p:spPr>
          <a:xfrm>
            <a:off x="6714837" y="109045"/>
            <a:ext cx="5353915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New Model (Classifier)</a:t>
            </a:r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6FFD8DC5-75B4-D7C5-ABD5-DD0F3B4C3B31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20" name="Равнобедренный треугольник 17">
              <a:extLst>
                <a:ext uri="{FF2B5EF4-FFF2-40B4-BE49-F238E27FC236}">
                  <a16:creationId xmlns:a16="http://schemas.microsoft.com/office/drawing/2014/main" id="{467AF253-B4FB-5305-8BEC-B1EF03277139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A735298-F7D0-3A67-004D-A0A95A8DE69A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9AEC182E-06B6-A6FB-E1AF-BBBF6196A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8886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943" y="1236599"/>
            <a:ext cx="7712258" cy="123983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only train weights for the last layer</a:t>
            </a:r>
          </a:p>
        </p:txBody>
      </p:sp>
      <p:sp>
        <p:nvSpPr>
          <p:cNvPr id="4" name="Cube 3"/>
          <p:cNvSpPr/>
          <p:nvPr/>
        </p:nvSpPr>
        <p:spPr>
          <a:xfrm>
            <a:off x="1582555" y="2803300"/>
            <a:ext cx="457200" cy="1600200"/>
          </a:xfrm>
          <a:prstGeom prst="cube">
            <a:avLst>
              <a:gd name="adj" fmla="val 8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ube 4"/>
          <p:cNvSpPr/>
          <p:nvPr/>
        </p:nvSpPr>
        <p:spPr>
          <a:xfrm>
            <a:off x="2420755" y="2803300"/>
            <a:ext cx="914400" cy="1600200"/>
          </a:xfrm>
          <a:prstGeom prst="cube">
            <a:avLst>
              <a:gd name="adj" fmla="val 63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3639955" y="3489100"/>
            <a:ext cx="1295400" cy="914400"/>
          </a:xfrm>
          <a:prstGeom prst="cube">
            <a:avLst>
              <a:gd name="adj" fmla="val 26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Cube 6"/>
          <p:cNvSpPr/>
          <p:nvPr/>
        </p:nvSpPr>
        <p:spPr>
          <a:xfrm>
            <a:off x="5240155" y="3793900"/>
            <a:ext cx="2209800" cy="609600"/>
          </a:xfrm>
          <a:prstGeom prst="cube">
            <a:avLst>
              <a:gd name="adj" fmla="val 310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04212" y="2971800"/>
            <a:ext cx="3048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94812" y="2971800"/>
            <a:ext cx="3048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85412" y="4367852"/>
            <a:ext cx="3048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3498" y="6109958"/>
            <a:ext cx="627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rest stay constant (can also train a bit </a:t>
            </a:r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fine-tuning)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5221363" y="2155264"/>
            <a:ext cx="551459" cy="6914676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397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89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1412" y="4076744"/>
            <a:ext cx="304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571918" y="4076744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675758" y="4098700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0" idx="1"/>
          </p:cNvCxnSpPr>
          <p:nvPr/>
        </p:nvCxnSpPr>
        <p:spPr>
          <a:xfrm>
            <a:off x="9675812" y="4098700"/>
            <a:ext cx="609600" cy="1374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285412" y="1664241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 flipV="1">
            <a:off x="9675812" y="2769141"/>
            <a:ext cx="609600" cy="13075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80797" y="1923639"/>
            <a:ext cx="21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 weights here</a:t>
            </a:r>
            <a:endParaRPr lang="en-US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9599612" y="2522481"/>
            <a:ext cx="381000" cy="761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: скругленные углы 10">
            <a:extLst>
              <a:ext uri="{FF2B5EF4-FFF2-40B4-BE49-F238E27FC236}">
                <a16:creationId xmlns:a16="http://schemas.microsoft.com/office/drawing/2014/main" id="{53C413D9-BD31-34FE-5FCF-27F8DA9D6F99}"/>
              </a:ext>
            </a:extLst>
          </p:cNvPr>
          <p:cNvSpPr/>
          <p:nvPr/>
        </p:nvSpPr>
        <p:spPr>
          <a:xfrm>
            <a:off x="6714837" y="109045"/>
            <a:ext cx="5353915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New Model (Classifier)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95CCC21-EF38-5B37-82E7-959EFE9531A6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3" name="Равнобедренный треугольник 17">
              <a:extLst>
                <a:ext uri="{FF2B5EF4-FFF2-40B4-BE49-F238E27FC236}">
                  <a16:creationId xmlns:a16="http://schemas.microsoft.com/office/drawing/2014/main" id="{91C45B96-983E-0640-F84F-8E27366A02D0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FFEB9947-02F9-9DA4-9A60-1E67ABE25377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AF77B590-FC15-EBCB-2BAC-EDD3BA32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5703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771" y="1433149"/>
            <a:ext cx="8291786" cy="123983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technique is called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learning</a:t>
            </a:r>
          </a:p>
        </p:txBody>
      </p:sp>
      <p:sp>
        <p:nvSpPr>
          <p:cNvPr id="4" name="Cube 3"/>
          <p:cNvSpPr/>
          <p:nvPr/>
        </p:nvSpPr>
        <p:spPr>
          <a:xfrm>
            <a:off x="1582555" y="2803300"/>
            <a:ext cx="457200" cy="1600200"/>
          </a:xfrm>
          <a:prstGeom prst="cube">
            <a:avLst>
              <a:gd name="adj" fmla="val 8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ube 4"/>
          <p:cNvSpPr/>
          <p:nvPr/>
        </p:nvSpPr>
        <p:spPr>
          <a:xfrm>
            <a:off x="2420755" y="2803300"/>
            <a:ext cx="914400" cy="1600200"/>
          </a:xfrm>
          <a:prstGeom prst="cube">
            <a:avLst>
              <a:gd name="adj" fmla="val 63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3639955" y="3489100"/>
            <a:ext cx="1295400" cy="914400"/>
          </a:xfrm>
          <a:prstGeom prst="cube">
            <a:avLst>
              <a:gd name="adj" fmla="val 26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Cube 6"/>
          <p:cNvSpPr/>
          <p:nvPr/>
        </p:nvSpPr>
        <p:spPr>
          <a:xfrm>
            <a:off x="5240155" y="3793900"/>
            <a:ext cx="2209800" cy="609600"/>
          </a:xfrm>
          <a:prstGeom prst="cube">
            <a:avLst>
              <a:gd name="adj" fmla="val 310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04212" y="2971800"/>
            <a:ext cx="3048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94812" y="2971800"/>
            <a:ext cx="3048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285412" y="4367852"/>
            <a:ext cx="3048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397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89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1412" y="4076744"/>
            <a:ext cx="304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571918" y="4076744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675758" y="4098700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0" idx="1"/>
          </p:cNvCxnSpPr>
          <p:nvPr/>
        </p:nvCxnSpPr>
        <p:spPr>
          <a:xfrm>
            <a:off x="9675812" y="4098700"/>
            <a:ext cx="609600" cy="13740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285412" y="1664241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 flipV="1">
            <a:off x="9675812" y="2769141"/>
            <a:ext cx="609600" cy="13075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654382" y="5391759"/>
            <a:ext cx="7630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Bootstrap your custom model from similar models 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Saves days or weeks of training time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942607B-4CC5-7711-9FB6-B40C13230E28}"/>
              </a:ext>
            </a:extLst>
          </p:cNvPr>
          <p:cNvSpPr/>
          <p:nvPr/>
        </p:nvSpPr>
        <p:spPr>
          <a:xfrm>
            <a:off x="6714837" y="109045"/>
            <a:ext cx="5353915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New Model (Classifier)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E98C5AE2-9EF4-E84D-6C42-748B4D639F09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3" name="Равнобедренный треугольник 17">
              <a:extLst>
                <a:ext uri="{FF2B5EF4-FFF2-40B4-BE49-F238E27FC236}">
                  <a16:creationId xmlns:a16="http://schemas.microsoft.com/office/drawing/2014/main" id="{D00A4FE5-2069-767A-B028-D1C82ACF48C0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3A547D71-B141-E387-9FF1-604AA686424F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D749929-B1D4-134D-69B3-8618F2E8F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6952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582555" y="2803300"/>
            <a:ext cx="457200" cy="1600200"/>
          </a:xfrm>
          <a:prstGeom prst="cube">
            <a:avLst>
              <a:gd name="adj" fmla="val 8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ube 4"/>
          <p:cNvSpPr/>
          <p:nvPr/>
        </p:nvSpPr>
        <p:spPr>
          <a:xfrm>
            <a:off x="2420755" y="2803300"/>
            <a:ext cx="914400" cy="1600200"/>
          </a:xfrm>
          <a:prstGeom prst="cube">
            <a:avLst>
              <a:gd name="adj" fmla="val 63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3639955" y="3489100"/>
            <a:ext cx="1295400" cy="914400"/>
          </a:xfrm>
          <a:prstGeom prst="cube">
            <a:avLst>
              <a:gd name="adj" fmla="val 26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Cube 6"/>
          <p:cNvSpPr/>
          <p:nvPr/>
        </p:nvSpPr>
        <p:spPr>
          <a:xfrm>
            <a:off x="5240155" y="3793900"/>
            <a:ext cx="2209800" cy="609600"/>
          </a:xfrm>
          <a:prstGeom prst="cube">
            <a:avLst>
              <a:gd name="adj" fmla="val 310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6198" y="5925292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rest stay constant - it's frozen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4141261" y="2575747"/>
            <a:ext cx="551459" cy="6065929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397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89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1412" y="4076744"/>
            <a:ext cx="304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285412" y="2971844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9675812" y="4076744"/>
            <a:ext cx="5950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08329" y="1510651"/>
            <a:ext cx="21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 weights here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438231" y="1854018"/>
            <a:ext cx="504281" cy="20877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7116B5-E6C1-B82E-7F30-1E34771EC5C4}"/>
              </a:ext>
            </a:extLst>
          </p:cNvPr>
          <p:cNvSpPr txBox="1"/>
          <p:nvPr/>
        </p:nvSpPr>
        <p:spPr>
          <a:xfrm>
            <a:off x="7030728" y="5948477"/>
            <a:ext cx="428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whole classifier should be re-trained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B30531A9-1DE8-9EA2-C529-002B5E1451E2}"/>
              </a:ext>
            </a:extLst>
          </p:cNvPr>
          <p:cNvSpPr/>
          <p:nvPr/>
        </p:nvSpPr>
        <p:spPr>
          <a:xfrm>
            <a:off x="9290310" y="2953558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9" name="Straight Arrow Connector 22">
            <a:extLst>
              <a:ext uri="{FF2B5EF4-FFF2-40B4-BE49-F238E27FC236}">
                <a16:creationId xmlns:a16="http://schemas.microsoft.com/office/drawing/2014/main" id="{27D6FB1F-9DA2-DAF4-9759-DB6BC25B1583}"/>
              </a:ext>
            </a:extLst>
          </p:cNvPr>
          <p:cNvCxnSpPr>
            <a:cxnSpLocks/>
          </p:cNvCxnSpPr>
          <p:nvPr/>
        </p:nvCxnSpPr>
        <p:spPr>
          <a:xfrm>
            <a:off x="8652495" y="4076700"/>
            <a:ext cx="5661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1">
            <a:extLst>
              <a:ext uri="{FF2B5EF4-FFF2-40B4-BE49-F238E27FC236}">
                <a16:creationId xmlns:a16="http://schemas.microsoft.com/office/drawing/2014/main" id="{ACCABA39-E166-B4FD-C002-3768830A8F6B}"/>
              </a:ext>
            </a:extLst>
          </p:cNvPr>
          <p:cNvSpPr/>
          <p:nvPr/>
        </p:nvSpPr>
        <p:spPr>
          <a:xfrm>
            <a:off x="8231421" y="2953380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5D0152ED-7A98-79DB-044C-9A453DA9AAEF}"/>
              </a:ext>
            </a:extLst>
          </p:cNvPr>
          <p:cNvCxnSpPr>
            <a:cxnSpLocks/>
          </p:cNvCxnSpPr>
          <p:nvPr/>
        </p:nvCxnSpPr>
        <p:spPr>
          <a:xfrm>
            <a:off x="7542212" y="4076700"/>
            <a:ext cx="5661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13">
            <a:extLst>
              <a:ext uri="{FF2B5EF4-FFF2-40B4-BE49-F238E27FC236}">
                <a16:creationId xmlns:a16="http://schemas.microsoft.com/office/drawing/2014/main" id="{9C804CAD-4BAE-D02D-095D-1D9FFAD46DF8}"/>
              </a:ext>
            </a:extLst>
          </p:cNvPr>
          <p:cNvSpPr/>
          <p:nvPr/>
        </p:nvSpPr>
        <p:spPr>
          <a:xfrm rot="5400000">
            <a:off x="8897775" y="3960377"/>
            <a:ext cx="551459" cy="3262587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4" name="Straight Arrow Connector 24">
            <a:extLst>
              <a:ext uri="{FF2B5EF4-FFF2-40B4-BE49-F238E27FC236}">
                <a16:creationId xmlns:a16="http://schemas.microsoft.com/office/drawing/2014/main" id="{3CFB8D93-E5A6-14DD-8524-8DB2DFB5A6BA}"/>
              </a:ext>
            </a:extLst>
          </p:cNvPr>
          <p:cNvCxnSpPr>
            <a:cxnSpLocks/>
          </p:cNvCxnSpPr>
          <p:nvPr/>
        </p:nvCxnSpPr>
        <p:spPr>
          <a:xfrm flipH="1">
            <a:off x="8935553" y="1868293"/>
            <a:ext cx="502678" cy="2055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4">
            <a:extLst>
              <a:ext uri="{FF2B5EF4-FFF2-40B4-BE49-F238E27FC236}">
                <a16:creationId xmlns:a16="http://schemas.microsoft.com/office/drawing/2014/main" id="{8EFA9495-85B8-C4EF-BF2F-14B4467174B5}"/>
              </a:ext>
            </a:extLst>
          </p:cNvPr>
          <p:cNvCxnSpPr>
            <a:cxnSpLocks/>
          </p:cNvCxnSpPr>
          <p:nvPr/>
        </p:nvCxnSpPr>
        <p:spPr>
          <a:xfrm flipH="1">
            <a:off x="7874531" y="1884930"/>
            <a:ext cx="502678" cy="2055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596EA913-7F99-3F36-8528-CA0EB277F862}"/>
              </a:ext>
            </a:extLst>
          </p:cNvPr>
          <p:cNvCxnSpPr>
            <a:cxnSpLocks/>
          </p:cNvCxnSpPr>
          <p:nvPr/>
        </p:nvCxnSpPr>
        <p:spPr>
          <a:xfrm>
            <a:off x="7475528" y="4495800"/>
            <a:ext cx="0" cy="74394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76FF5E8C-9977-24B0-8E7D-3321FC1660FA}"/>
              </a:ext>
            </a:extLst>
          </p:cNvPr>
          <p:cNvSpPr/>
          <p:nvPr/>
        </p:nvSpPr>
        <p:spPr>
          <a:xfrm>
            <a:off x="5256212" y="109045"/>
            <a:ext cx="6812541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Transfer Learning and Fine-Tuning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89F367E-7F96-88FB-B123-9CC19AEF08C4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5DB26E7C-576C-5473-A591-9F8A56D68074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8693B111-12F7-B9B4-DA87-5CE726C5EE12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7B1715CA-E345-A0A3-E803-F007F1A3F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3153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582555" y="2803300"/>
            <a:ext cx="457200" cy="1600200"/>
          </a:xfrm>
          <a:prstGeom prst="cube">
            <a:avLst>
              <a:gd name="adj" fmla="val 8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ube 4"/>
          <p:cNvSpPr/>
          <p:nvPr/>
        </p:nvSpPr>
        <p:spPr>
          <a:xfrm>
            <a:off x="2420755" y="2803300"/>
            <a:ext cx="914400" cy="1600200"/>
          </a:xfrm>
          <a:prstGeom prst="cube">
            <a:avLst>
              <a:gd name="adj" fmla="val 63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3639955" y="3489100"/>
            <a:ext cx="1295400" cy="914400"/>
          </a:xfrm>
          <a:prstGeom prst="cube">
            <a:avLst>
              <a:gd name="adj" fmla="val 26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Cube 6"/>
          <p:cNvSpPr/>
          <p:nvPr/>
        </p:nvSpPr>
        <p:spPr>
          <a:xfrm>
            <a:off x="5240155" y="3793900"/>
            <a:ext cx="2209800" cy="609600"/>
          </a:xfrm>
          <a:prstGeom prst="cube">
            <a:avLst>
              <a:gd name="adj" fmla="val 310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6198" y="5925292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rest stay constant - it's frozen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3653989" y="3063020"/>
            <a:ext cx="551459" cy="5091386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397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89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1412" y="4076744"/>
            <a:ext cx="304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285412" y="2971844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9675812" y="4076744"/>
            <a:ext cx="5950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08329" y="1510651"/>
            <a:ext cx="21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 weights here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438231" y="1854018"/>
            <a:ext cx="504281" cy="20877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7116B5-E6C1-B82E-7F30-1E34771EC5C4}"/>
              </a:ext>
            </a:extLst>
          </p:cNvPr>
          <p:cNvSpPr txBox="1"/>
          <p:nvPr/>
        </p:nvSpPr>
        <p:spPr>
          <a:xfrm>
            <a:off x="7030728" y="5948477"/>
            <a:ext cx="428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whole classifier and part of CNN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be re-trained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B30531A9-1DE8-9EA2-C529-002B5E1451E2}"/>
              </a:ext>
            </a:extLst>
          </p:cNvPr>
          <p:cNvSpPr/>
          <p:nvPr/>
        </p:nvSpPr>
        <p:spPr>
          <a:xfrm>
            <a:off x="9290310" y="2953558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9" name="Straight Arrow Connector 22">
            <a:extLst>
              <a:ext uri="{FF2B5EF4-FFF2-40B4-BE49-F238E27FC236}">
                <a16:creationId xmlns:a16="http://schemas.microsoft.com/office/drawing/2014/main" id="{27D6FB1F-9DA2-DAF4-9759-DB6BC25B1583}"/>
              </a:ext>
            </a:extLst>
          </p:cNvPr>
          <p:cNvCxnSpPr>
            <a:cxnSpLocks/>
          </p:cNvCxnSpPr>
          <p:nvPr/>
        </p:nvCxnSpPr>
        <p:spPr>
          <a:xfrm>
            <a:off x="8652495" y="4076700"/>
            <a:ext cx="5661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1">
            <a:extLst>
              <a:ext uri="{FF2B5EF4-FFF2-40B4-BE49-F238E27FC236}">
                <a16:creationId xmlns:a16="http://schemas.microsoft.com/office/drawing/2014/main" id="{ACCABA39-E166-B4FD-C002-3768830A8F6B}"/>
              </a:ext>
            </a:extLst>
          </p:cNvPr>
          <p:cNvSpPr/>
          <p:nvPr/>
        </p:nvSpPr>
        <p:spPr>
          <a:xfrm>
            <a:off x="8231421" y="2953380"/>
            <a:ext cx="304800" cy="2209800"/>
          </a:xfrm>
          <a:prstGeom prst="rect">
            <a:avLst/>
          </a:prstGeom>
          <a:solidFill>
            <a:srgbClr val="A5A5A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5D0152ED-7A98-79DB-044C-9A453DA9AAEF}"/>
              </a:ext>
            </a:extLst>
          </p:cNvPr>
          <p:cNvCxnSpPr>
            <a:cxnSpLocks/>
          </p:cNvCxnSpPr>
          <p:nvPr/>
        </p:nvCxnSpPr>
        <p:spPr>
          <a:xfrm>
            <a:off x="7542212" y="4076700"/>
            <a:ext cx="5661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13">
            <a:extLst>
              <a:ext uri="{FF2B5EF4-FFF2-40B4-BE49-F238E27FC236}">
                <a16:creationId xmlns:a16="http://schemas.microsoft.com/office/drawing/2014/main" id="{9C804CAD-4BAE-D02D-095D-1D9FFAD46DF8}"/>
              </a:ext>
            </a:extLst>
          </p:cNvPr>
          <p:cNvSpPr/>
          <p:nvPr/>
        </p:nvSpPr>
        <p:spPr>
          <a:xfrm rot="5400000">
            <a:off x="8490438" y="3462827"/>
            <a:ext cx="551459" cy="4257688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4" name="Straight Arrow Connector 24">
            <a:extLst>
              <a:ext uri="{FF2B5EF4-FFF2-40B4-BE49-F238E27FC236}">
                <a16:creationId xmlns:a16="http://schemas.microsoft.com/office/drawing/2014/main" id="{3CFB8D93-E5A6-14DD-8524-8DB2DFB5A6BA}"/>
              </a:ext>
            </a:extLst>
          </p:cNvPr>
          <p:cNvCxnSpPr>
            <a:cxnSpLocks/>
          </p:cNvCxnSpPr>
          <p:nvPr/>
        </p:nvCxnSpPr>
        <p:spPr>
          <a:xfrm flipH="1">
            <a:off x="8935553" y="1868293"/>
            <a:ext cx="502678" cy="2055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4">
            <a:extLst>
              <a:ext uri="{FF2B5EF4-FFF2-40B4-BE49-F238E27FC236}">
                <a16:creationId xmlns:a16="http://schemas.microsoft.com/office/drawing/2014/main" id="{8EFA9495-85B8-C4EF-BF2F-14B4467174B5}"/>
              </a:ext>
            </a:extLst>
          </p:cNvPr>
          <p:cNvCxnSpPr>
            <a:cxnSpLocks/>
          </p:cNvCxnSpPr>
          <p:nvPr/>
        </p:nvCxnSpPr>
        <p:spPr>
          <a:xfrm flipH="1">
            <a:off x="7874531" y="1884930"/>
            <a:ext cx="502678" cy="2055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6">
            <a:extLst>
              <a:ext uri="{FF2B5EF4-FFF2-40B4-BE49-F238E27FC236}">
                <a16:creationId xmlns:a16="http://schemas.microsoft.com/office/drawing/2014/main" id="{485E7283-4A9E-D3E5-13E4-02D8A898CB59}"/>
              </a:ext>
            </a:extLst>
          </p:cNvPr>
          <p:cNvSpPr/>
          <p:nvPr/>
        </p:nvSpPr>
        <p:spPr>
          <a:xfrm>
            <a:off x="6547110" y="3793900"/>
            <a:ext cx="914400" cy="609600"/>
          </a:xfrm>
          <a:prstGeom prst="cube">
            <a:avLst>
              <a:gd name="adj" fmla="val 31045"/>
            </a:avLst>
          </a:prstGeom>
          <a:solidFill>
            <a:srgbClr val="A5A5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D4143D4-D3DE-52D8-7425-CF4361A15BD9}"/>
              </a:ext>
            </a:extLst>
          </p:cNvPr>
          <p:cNvCxnSpPr>
            <a:cxnSpLocks/>
          </p:cNvCxnSpPr>
          <p:nvPr/>
        </p:nvCxnSpPr>
        <p:spPr>
          <a:xfrm>
            <a:off x="6551612" y="4513859"/>
            <a:ext cx="0" cy="74394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F20278FE-B85B-1F6B-A245-ADAD448B6BE5}"/>
              </a:ext>
            </a:extLst>
          </p:cNvPr>
          <p:cNvSpPr/>
          <p:nvPr/>
        </p:nvSpPr>
        <p:spPr>
          <a:xfrm>
            <a:off x="6978090" y="109044"/>
            <a:ext cx="5090663" cy="1074845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Deep Transfer Learning and Fine-Tuning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45D70478-5269-116F-2D2C-6FCE73365C70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20" name="Равнобедренный треугольник 17">
              <a:extLst>
                <a:ext uri="{FF2B5EF4-FFF2-40B4-BE49-F238E27FC236}">
                  <a16:creationId xmlns:a16="http://schemas.microsoft.com/office/drawing/2014/main" id="{E5193FB2-B23D-02B1-5987-D8EF0D0A928C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395FB794-EC8D-0022-DE97-2BE97CD1C3A5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1E570A11-9295-FDF6-E916-6C928A37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369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1582555" y="2803300"/>
            <a:ext cx="457200" cy="1600200"/>
          </a:xfrm>
          <a:prstGeom prst="cube">
            <a:avLst>
              <a:gd name="adj" fmla="val 8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ube 4"/>
          <p:cNvSpPr/>
          <p:nvPr/>
        </p:nvSpPr>
        <p:spPr>
          <a:xfrm>
            <a:off x="2420755" y="2803300"/>
            <a:ext cx="914400" cy="1600200"/>
          </a:xfrm>
          <a:prstGeom prst="cube">
            <a:avLst>
              <a:gd name="adj" fmla="val 63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3639955" y="3489100"/>
            <a:ext cx="1295400" cy="914400"/>
          </a:xfrm>
          <a:prstGeom prst="cube">
            <a:avLst>
              <a:gd name="adj" fmla="val 26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89115" y="5950740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rest stay constant - it's frozen</a:t>
            </a:r>
          </a:p>
        </p:txBody>
      </p:sp>
      <p:sp>
        <p:nvSpPr>
          <p:cNvPr id="14" name="Right Brace 13"/>
          <p:cNvSpPr/>
          <p:nvPr/>
        </p:nvSpPr>
        <p:spPr>
          <a:xfrm rot="5400000">
            <a:off x="2883961" y="3833049"/>
            <a:ext cx="551459" cy="3551329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0397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89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285412" y="2971844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/>
          <p:cNvCxnSpPr>
            <a:cxnSpLocks/>
          </p:cNvCxnSpPr>
          <p:nvPr/>
        </p:nvCxnSpPr>
        <p:spPr>
          <a:xfrm>
            <a:off x="9675812" y="4076744"/>
            <a:ext cx="5950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108329" y="1510651"/>
            <a:ext cx="21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 weights here</a:t>
            </a:r>
          </a:p>
        </p:txBody>
      </p:sp>
      <p:cxnSp>
        <p:nvCxnSpPr>
          <p:cNvPr id="25" name="Straight Arrow Connector 24"/>
          <p:cNvCxnSpPr>
            <a:cxnSpLocks/>
          </p:cNvCxnSpPr>
          <p:nvPr/>
        </p:nvCxnSpPr>
        <p:spPr>
          <a:xfrm>
            <a:off x="9438231" y="1854018"/>
            <a:ext cx="504281" cy="20877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17116B5-E6C1-B82E-7F30-1E34771EC5C4}"/>
              </a:ext>
            </a:extLst>
          </p:cNvPr>
          <p:cNvSpPr txBox="1"/>
          <p:nvPr/>
        </p:nvSpPr>
        <p:spPr>
          <a:xfrm>
            <a:off x="6509719" y="5932480"/>
            <a:ext cx="428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whole classifier and part of CNN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be re-trained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B30531A9-1DE8-9EA2-C529-002B5E1451E2}"/>
              </a:ext>
            </a:extLst>
          </p:cNvPr>
          <p:cNvSpPr/>
          <p:nvPr/>
        </p:nvSpPr>
        <p:spPr>
          <a:xfrm>
            <a:off x="9290310" y="2953558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9" name="Straight Arrow Connector 22">
            <a:extLst>
              <a:ext uri="{FF2B5EF4-FFF2-40B4-BE49-F238E27FC236}">
                <a16:creationId xmlns:a16="http://schemas.microsoft.com/office/drawing/2014/main" id="{27D6FB1F-9DA2-DAF4-9759-DB6BC25B1583}"/>
              </a:ext>
            </a:extLst>
          </p:cNvPr>
          <p:cNvCxnSpPr>
            <a:cxnSpLocks/>
          </p:cNvCxnSpPr>
          <p:nvPr/>
        </p:nvCxnSpPr>
        <p:spPr>
          <a:xfrm>
            <a:off x="8652495" y="4076700"/>
            <a:ext cx="5661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1">
            <a:extLst>
              <a:ext uri="{FF2B5EF4-FFF2-40B4-BE49-F238E27FC236}">
                <a16:creationId xmlns:a16="http://schemas.microsoft.com/office/drawing/2014/main" id="{ACCABA39-E166-B4FD-C002-3768830A8F6B}"/>
              </a:ext>
            </a:extLst>
          </p:cNvPr>
          <p:cNvSpPr/>
          <p:nvPr/>
        </p:nvSpPr>
        <p:spPr>
          <a:xfrm>
            <a:off x="8231421" y="2953380"/>
            <a:ext cx="304800" cy="2209800"/>
          </a:xfrm>
          <a:prstGeom prst="rect">
            <a:avLst/>
          </a:prstGeom>
          <a:solidFill>
            <a:srgbClr val="A5A5A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5D0152ED-7A98-79DB-044C-9A453DA9AAEF}"/>
              </a:ext>
            </a:extLst>
          </p:cNvPr>
          <p:cNvCxnSpPr>
            <a:cxnSpLocks/>
          </p:cNvCxnSpPr>
          <p:nvPr/>
        </p:nvCxnSpPr>
        <p:spPr>
          <a:xfrm>
            <a:off x="5103812" y="4076700"/>
            <a:ext cx="30045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13">
            <a:extLst>
              <a:ext uri="{FF2B5EF4-FFF2-40B4-BE49-F238E27FC236}">
                <a16:creationId xmlns:a16="http://schemas.microsoft.com/office/drawing/2014/main" id="{9C804CAD-4BAE-D02D-095D-1D9FFAD46DF8}"/>
              </a:ext>
            </a:extLst>
          </p:cNvPr>
          <p:cNvSpPr/>
          <p:nvPr/>
        </p:nvSpPr>
        <p:spPr>
          <a:xfrm rot="5400000">
            <a:off x="7799882" y="2772272"/>
            <a:ext cx="551459" cy="5638800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4" name="Straight Arrow Connector 24">
            <a:extLst>
              <a:ext uri="{FF2B5EF4-FFF2-40B4-BE49-F238E27FC236}">
                <a16:creationId xmlns:a16="http://schemas.microsoft.com/office/drawing/2014/main" id="{3CFB8D93-E5A6-14DD-8524-8DB2DFB5A6BA}"/>
              </a:ext>
            </a:extLst>
          </p:cNvPr>
          <p:cNvCxnSpPr>
            <a:cxnSpLocks/>
          </p:cNvCxnSpPr>
          <p:nvPr/>
        </p:nvCxnSpPr>
        <p:spPr>
          <a:xfrm flipH="1">
            <a:off x="8935553" y="1868293"/>
            <a:ext cx="502678" cy="2055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4">
            <a:extLst>
              <a:ext uri="{FF2B5EF4-FFF2-40B4-BE49-F238E27FC236}">
                <a16:creationId xmlns:a16="http://schemas.microsoft.com/office/drawing/2014/main" id="{8EFA9495-85B8-C4EF-BF2F-14B4467174B5}"/>
              </a:ext>
            </a:extLst>
          </p:cNvPr>
          <p:cNvCxnSpPr>
            <a:cxnSpLocks/>
          </p:cNvCxnSpPr>
          <p:nvPr/>
        </p:nvCxnSpPr>
        <p:spPr>
          <a:xfrm flipH="1">
            <a:off x="7874531" y="1884930"/>
            <a:ext cx="502678" cy="2055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D4143D4-D3DE-52D8-7425-CF4361A15BD9}"/>
              </a:ext>
            </a:extLst>
          </p:cNvPr>
          <p:cNvCxnSpPr>
            <a:cxnSpLocks/>
          </p:cNvCxnSpPr>
          <p:nvPr/>
        </p:nvCxnSpPr>
        <p:spPr>
          <a:xfrm>
            <a:off x="5103812" y="4437703"/>
            <a:ext cx="0" cy="74394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DEA82B67-8D63-A53C-9B06-F06ED7298235}"/>
              </a:ext>
            </a:extLst>
          </p:cNvPr>
          <p:cNvSpPr/>
          <p:nvPr/>
        </p:nvSpPr>
        <p:spPr>
          <a:xfrm>
            <a:off x="6978090" y="109044"/>
            <a:ext cx="5090663" cy="1074845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Deep Transfer Learning and Fine-Tuning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91F8FCDA-48C1-31B0-07F5-0A9D2874EBD3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3" name="Равнобедренный треугольник 17">
              <a:extLst>
                <a:ext uri="{FF2B5EF4-FFF2-40B4-BE49-F238E27FC236}">
                  <a16:creationId xmlns:a16="http://schemas.microsoft.com/office/drawing/2014/main" id="{16318291-6379-36E9-0D3F-FDC25EC4874D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C71AA5D1-04F9-B382-DA48-12708474DAB3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296F77EA-4C6B-F400-FA26-4D77D818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257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A03F3-ADC9-E94A-8FDD-F6854F1B2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8799"/>
            <a:ext cx="10512862" cy="421322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Take Pre-training model</a:t>
            </a: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Freezing</a:t>
            </a: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Adding new layers</a:t>
            </a: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Re-training</a:t>
            </a: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Fine Tuning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CE58C9B-1025-EF74-F9D7-0F8BA98B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12" y="1142999"/>
            <a:ext cx="5485031" cy="5349874"/>
          </a:xfrm>
          <a:prstGeom prst="rect">
            <a:avLst/>
          </a:prstGeom>
        </p:spPr>
      </p:pic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2F77897A-C565-9D00-B153-496849376F83}"/>
              </a:ext>
            </a:extLst>
          </p:cNvPr>
          <p:cNvSpPr/>
          <p:nvPr/>
        </p:nvSpPr>
        <p:spPr>
          <a:xfrm>
            <a:off x="5789612" y="109045"/>
            <a:ext cx="62791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Transfer Learning Pipeline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FF890910-0949-5AF8-7EB2-FF7F8840D5AE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8" name="Равнобедренный треугольник 17">
              <a:extLst>
                <a:ext uri="{FF2B5EF4-FFF2-40B4-BE49-F238E27FC236}">
                  <a16:creationId xmlns:a16="http://schemas.microsoft.com/office/drawing/2014/main" id="{DA49D3BD-80A2-CFBF-0DEF-807C79919015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24C73DC2-6985-952C-9CD8-F57B52C6B6F4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2374419-67BB-CAAA-7B2A-72AB7C34B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17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654" y="1253331"/>
            <a:ext cx="11277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layers in the trained model might </a:t>
            </a:r>
            <a:r>
              <a:rPr lang="en-US" sz="2400" dirty="0" err="1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generalise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If we just change the later layers, we can use the previously trained model to solve the new problem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75976-E478-9D81-5B3A-6F9A876C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590800"/>
            <a:ext cx="7920990" cy="4062046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21B0C74-A7ED-97EE-2F2F-EF3997BEB7AD}"/>
              </a:ext>
            </a:extLst>
          </p:cNvPr>
          <p:cNvSpPr/>
          <p:nvPr/>
        </p:nvSpPr>
        <p:spPr>
          <a:xfrm>
            <a:off x="1370012" y="4191000"/>
            <a:ext cx="2819400" cy="2508249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373509C-245E-A93D-D4A1-032FD06118AF}"/>
              </a:ext>
            </a:extLst>
          </p:cNvPr>
          <p:cNvSpPr/>
          <p:nvPr/>
        </p:nvSpPr>
        <p:spPr>
          <a:xfrm>
            <a:off x="8338502" y="4572000"/>
            <a:ext cx="803910" cy="1752600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59EF3102-91C9-2C68-B2AB-FDCF1039BD3D}"/>
              </a:ext>
            </a:extLst>
          </p:cNvPr>
          <p:cNvSpPr/>
          <p:nvPr/>
        </p:nvSpPr>
        <p:spPr>
          <a:xfrm>
            <a:off x="5789612" y="109045"/>
            <a:ext cx="62791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Transfer Learning (inside)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9DBDEE5A-097E-786C-E38C-CBA921E27D33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1" name="Равнобедренный треугольник 17">
              <a:extLst>
                <a:ext uri="{FF2B5EF4-FFF2-40B4-BE49-F238E27FC236}">
                  <a16:creationId xmlns:a16="http://schemas.microsoft.com/office/drawing/2014/main" id="{4C31CB7F-7ED0-2B83-1992-1139A48DDCA1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47A053D4-4493-0CA3-C0E0-0C6EA1D5C6D1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5AC66F0A-A76B-03B1-4C1C-2F054D3C4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31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C513D-933F-2FE7-DDBB-9EC2F8821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1D7EEB3-C422-6B3B-C5DC-F1C36694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012" y="4647314"/>
            <a:ext cx="3960813" cy="22106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6D7E7-DC30-0CD6-79B2-C2837AF4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2667000"/>
            <a:ext cx="10512862" cy="3809999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 far…Special Neural Network Architectures: 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CNNs, 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RNNs, 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MLPs,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Transformers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680A2-88F7-3E62-91B9-FB2F0FEB0932}"/>
              </a:ext>
            </a:extLst>
          </p:cNvPr>
          <p:cNvSpPr txBox="1">
            <a:spLocks/>
          </p:cNvSpPr>
          <p:nvPr/>
        </p:nvSpPr>
        <p:spPr>
          <a:xfrm>
            <a:off x="4494212" y="3200400"/>
            <a:ext cx="7009032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063" lvl="1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Images, sequences,</a:t>
            </a:r>
          </a:p>
          <a:p>
            <a:pPr marL="457063" lvl="1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NLP, sequences, </a:t>
            </a:r>
          </a:p>
          <a:p>
            <a:pPr marL="457063" lvl="1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other problems, including Images </a:t>
            </a:r>
          </a:p>
          <a:p>
            <a:pPr marL="457063" lvl="1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NLP, LLMs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6BA8BEDE-6994-5FAA-05DC-7C531754090D}"/>
              </a:ext>
            </a:extLst>
          </p:cNvPr>
          <p:cNvSpPr/>
          <p:nvPr/>
        </p:nvSpPr>
        <p:spPr>
          <a:xfrm>
            <a:off x="8609012" y="109045"/>
            <a:ext cx="3131885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Revision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3475AD1A-8346-DB2B-0215-5CAAF8CE204E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1" name="Равнобедренный треугольник 17">
              <a:extLst>
                <a:ext uri="{FF2B5EF4-FFF2-40B4-BE49-F238E27FC236}">
                  <a16:creationId xmlns:a16="http://schemas.microsoft.com/office/drawing/2014/main" id="{B6DA451B-DD9C-940B-6D22-6DCB26DAFC5A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D4D9C81B-7E2F-0FBF-64F9-C45B0D014BA2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8DB27DD-7251-C251-502B-618F415AE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613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775976-E478-9D81-5B3A-6F9A876C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590800"/>
            <a:ext cx="7920990" cy="4062046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21B0C74-A7ED-97EE-2F2F-EF3997BEB7AD}"/>
              </a:ext>
            </a:extLst>
          </p:cNvPr>
          <p:cNvSpPr/>
          <p:nvPr/>
        </p:nvSpPr>
        <p:spPr>
          <a:xfrm>
            <a:off x="5180012" y="4343400"/>
            <a:ext cx="609600" cy="2359024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373509C-245E-A93D-D4A1-032FD06118AF}"/>
              </a:ext>
            </a:extLst>
          </p:cNvPr>
          <p:cNvSpPr/>
          <p:nvPr/>
        </p:nvSpPr>
        <p:spPr>
          <a:xfrm>
            <a:off x="3732212" y="2438400"/>
            <a:ext cx="1752600" cy="1600200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0DB7B6E3-3C98-E7E1-C9CB-717DEC41469E}"/>
              </a:ext>
            </a:extLst>
          </p:cNvPr>
          <p:cNvSpPr/>
          <p:nvPr/>
        </p:nvSpPr>
        <p:spPr>
          <a:xfrm>
            <a:off x="5789612" y="109045"/>
            <a:ext cx="62791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Transfer Learning (inside)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A4FA8AE-52D0-15B7-10CE-86CC7AC7614E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1" name="Равнобедренный треугольник 17">
              <a:extLst>
                <a:ext uri="{FF2B5EF4-FFF2-40B4-BE49-F238E27FC236}">
                  <a16:creationId xmlns:a16="http://schemas.microsoft.com/office/drawing/2014/main" id="{C1D4528A-8015-E766-397B-7459D0B08CA0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55B5480F-C959-45BB-7AB4-714EDAEEA7E5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162F3359-8293-ABB2-FE96-A8A38C1B9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3DDEC3-3256-09B3-B8B1-2BF5AEC360C0}"/>
              </a:ext>
            </a:extLst>
          </p:cNvPr>
          <p:cNvSpPr txBox="1">
            <a:spLocks/>
          </p:cNvSpPr>
          <p:nvPr/>
        </p:nvSpPr>
        <p:spPr>
          <a:xfrm>
            <a:off x="572654" y="1253331"/>
            <a:ext cx="11277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layers in the trained model might </a:t>
            </a:r>
            <a:r>
              <a:rPr lang="en-US" sz="2400" dirty="0" err="1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generalise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If we just change the later layers, we can use the previously trained model to solve the new problem !</a:t>
            </a:r>
          </a:p>
        </p:txBody>
      </p:sp>
    </p:spTree>
    <p:extLst>
      <p:ext uri="{BB962C8B-B14F-4D97-AF65-F5344CB8AC3E}">
        <p14:creationId xmlns:p14="http://schemas.microsoft.com/office/powerpoint/2010/main" val="369936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775976-E478-9D81-5B3A-6F9A876C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590800"/>
            <a:ext cx="7920990" cy="4062046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21B0C74-A7ED-97EE-2F2F-EF3997BEB7AD}"/>
              </a:ext>
            </a:extLst>
          </p:cNvPr>
          <p:cNvSpPr/>
          <p:nvPr/>
        </p:nvSpPr>
        <p:spPr>
          <a:xfrm>
            <a:off x="6170612" y="4324567"/>
            <a:ext cx="609600" cy="2359024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373509C-245E-A93D-D4A1-032FD06118AF}"/>
              </a:ext>
            </a:extLst>
          </p:cNvPr>
          <p:cNvSpPr/>
          <p:nvPr/>
        </p:nvSpPr>
        <p:spPr>
          <a:xfrm>
            <a:off x="5408612" y="2438400"/>
            <a:ext cx="2133600" cy="1600200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D6B9D449-9822-0335-B6CF-D7D0829D07D4}"/>
              </a:ext>
            </a:extLst>
          </p:cNvPr>
          <p:cNvSpPr/>
          <p:nvPr/>
        </p:nvSpPr>
        <p:spPr>
          <a:xfrm>
            <a:off x="5789612" y="109045"/>
            <a:ext cx="62791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Transfer Learning (inside)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D468BBF-1AFA-37D9-768B-1DD1AD7C02D4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1" name="Равнобедренный треугольник 17">
              <a:extLst>
                <a:ext uri="{FF2B5EF4-FFF2-40B4-BE49-F238E27FC236}">
                  <a16:creationId xmlns:a16="http://schemas.microsoft.com/office/drawing/2014/main" id="{8E0C3438-CB05-862F-C716-1E00312D4D55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184A7796-79ED-F1DE-BA76-F0C8E1CDBAC0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4088F20-B855-AD2E-B23A-CD034E6FC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CD2122-61CF-9AD6-0D30-6EC68C81A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4" y="1253331"/>
            <a:ext cx="11277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layers in the trained model might </a:t>
            </a:r>
            <a:r>
              <a:rPr lang="en-US" sz="2400" dirty="0" err="1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generalise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If we just change the later layers, we can use the previously trained model to solve the new problem !</a:t>
            </a:r>
          </a:p>
        </p:txBody>
      </p:sp>
    </p:spTree>
    <p:extLst>
      <p:ext uri="{BB962C8B-B14F-4D97-AF65-F5344CB8AC3E}">
        <p14:creationId xmlns:p14="http://schemas.microsoft.com/office/powerpoint/2010/main" val="415580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775976-E478-9D81-5B3A-6F9A876C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590800"/>
            <a:ext cx="7920990" cy="4062046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21B0C74-A7ED-97EE-2F2F-EF3997BEB7AD}"/>
              </a:ext>
            </a:extLst>
          </p:cNvPr>
          <p:cNvSpPr/>
          <p:nvPr/>
        </p:nvSpPr>
        <p:spPr>
          <a:xfrm>
            <a:off x="7237412" y="4340225"/>
            <a:ext cx="609600" cy="2359024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373509C-245E-A93D-D4A1-032FD06118AF}"/>
              </a:ext>
            </a:extLst>
          </p:cNvPr>
          <p:cNvSpPr/>
          <p:nvPr/>
        </p:nvSpPr>
        <p:spPr>
          <a:xfrm>
            <a:off x="7542212" y="2438400"/>
            <a:ext cx="2133600" cy="1600200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53C0D257-BEF7-6C8D-132D-06DC819DF62C}"/>
              </a:ext>
            </a:extLst>
          </p:cNvPr>
          <p:cNvSpPr/>
          <p:nvPr/>
        </p:nvSpPr>
        <p:spPr>
          <a:xfrm>
            <a:off x="5789612" y="109045"/>
            <a:ext cx="62791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Transfer Learning (inside)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8C11348-159B-5480-E714-BC217955ABD5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1" name="Равнобедренный треугольник 17">
              <a:extLst>
                <a:ext uri="{FF2B5EF4-FFF2-40B4-BE49-F238E27FC236}">
                  <a16:creationId xmlns:a16="http://schemas.microsoft.com/office/drawing/2014/main" id="{2D141B66-4697-8849-7F47-C845B41FA4D0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B836C7F3-9D05-8500-F495-4AB796615FBA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3024115D-87D9-3E8D-5FD1-8DFEE160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428067-BB7A-4A19-E47F-4F0D7B2CA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4" y="1253331"/>
            <a:ext cx="11277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layers in the trained model might </a:t>
            </a:r>
            <a:r>
              <a:rPr lang="en-US" sz="2400" dirty="0" err="1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generalise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If we just change the later layers, we can use the previously trained model to solve the new problem !</a:t>
            </a:r>
          </a:p>
        </p:txBody>
      </p:sp>
    </p:spTree>
    <p:extLst>
      <p:ext uri="{BB962C8B-B14F-4D97-AF65-F5344CB8AC3E}">
        <p14:creationId xmlns:p14="http://schemas.microsoft.com/office/powerpoint/2010/main" val="295274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775976-E478-9D81-5B3A-6F9A876CC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612" y="2590800"/>
            <a:ext cx="7920990" cy="4062046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21B0C74-A7ED-97EE-2F2F-EF3997BEB7AD}"/>
              </a:ext>
            </a:extLst>
          </p:cNvPr>
          <p:cNvSpPr/>
          <p:nvPr/>
        </p:nvSpPr>
        <p:spPr>
          <a:xfrm>
            <a:off x="4341812" y="4346576"/>
            <a:ext cx="2438400" cy="2359024"/>
          </a:xfrm>
          <a:prstGeom prst="roundRect">
            <a:avLst>
              <a:gd name="adj" fmla="val 10175"/>
            </a:avLst>
          </a:prstGeom>
          <a:solidFill>
            <a:schemeClr val="accent1">
              <a:lumMod val="60000"/>
              <a:lumOff val="40000"/>
              <a:alpha val="51000"/>
            </a:schemeClr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373509C-245E-A93D-D4A1-032FD06118AF}"/>
              </a:ext>
            </a:extLst>
          </p:cNvPr>
          <p:cNvSpPr/>
          <p:nvPr/>
        </p:nvSpPr>
        <p:spPr>
          <a:xfrm>
            <a:off x="3732212" y="2438400"/>
            <a:ext cx="3810000" cy="1600200"/>
          </a:xfrm>
          <a:prstGeom prst="roundRect">
            <a:avLst>
              <a:gd name="adj" fmla="val 10175"/>
            </a:avLst>
          </a:prstGeom>
          <a:solidFill>
            <a:schemeClr val="accent1">
              <a:lumMod val="60000"/>
              <a:lumOff val="40000"/>
              <a:alpha val="51000"/>
            </a:schemeClr>
          </a:solidFill>
          <a:ln w="4762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6A6491-13F8-4A24-710B-C3C7D9612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2" y="4334560"/>
            <a:ext cx="2468293" cy="2318286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7DD91CF-E0ED-EA0E-104D-1FFBD1B3E6D2}"/>
              </a:ext>
            </a:extLst>
          </p:cNvPr>
          <p:cNvSpPr/>
          <p:nvPr/>
        </p:nvSpPr>
        <p:spPr>
          <a:xfrm>
            <a:off x="7614602" y="2438400"/>
            <a:ext cx="2061210" cy="1600200"/>
          </a:xfrm>
          <a:prstGeom prst="roundRect">
            <a:avLst>
              <a:gd name="adj" fmla="val 10175"/>
            </a:avLst>
          </a:prstGeom>
          <a:solidFill>
            <a:schemeClr val="accent6">
              <a:lumMod val="60000"/>
              <a:lumOff val="40000"/>
              <a:alpha val="51000"/>
            </a:schemeClr>
          </a:solidFill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EE4B7BC-57DE-0AF9-BCFA-FB5A81E27753}"/>
              </a:ext>
            </a:extLst>
          </p:cNvPr>
          <p:cNvSpPr/>
          <p:nvPr/>
        </p:nvSpPr>
        <p:spPr>
          <a:xfrm>
            <a:off x="6878519" y="4346575"/>
            <a:ext cx="1882893" cy="2352673"/>
          </a:xfrm>
          <a:prstGeom prst="roundRect">
            <a:avLst>
              <a:gd name="adj" fmla="val 10175"/>
            </a:avLst>
          </a:prstGeom>
          <a:solidFill>
            <a:schemeClr val="accent6">
              <a:lumMod val="60000"/>
              <a:lumOff val="40000"/>
              <a:alpha val="51000"/>
            </a:schemeClr>
          </a:solidFill>
          <a:ln w="476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1D429C3-650B-AA94-AB46-F0D2440F6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6500" y="4108537"/>
            <a:ext cx="2487425" cy="2010119"/>
          </a:xfrm>
          <a:prstGeom prst="rect">
            <a:avLst/>
          </a:prstGeom>
        </p:spPr>
      </p:pic>
      <p:sp>
        <p:nvSpPr>
          <p:cNvPr id="13" name="Прямоугольник: скругленные углы 10">
            <a:extLst>
              <a:ext uri="{FF2B5EF4-FFF2-40B4-BE49-F238E27FC236}">
                <a16:creationId xmlns:a16="http://schemas.microsoft.com/office/drawing/2014/main" id="{03E9D7CA-6D9F-73D7-D429-96358EBE4F32}"/>
              </a:ext>
            </a:extLst>
          </p:cNvPr>
          <p:cNvSpPr/>
          <p:nvPr/>
        </p:nvSpPr>
        <p:spPr>
          <a:xfrm>
            <a:off x="5789612" y="109045"/>
            <a:ext cx="62791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Transfer Learning (inside)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7638393-8ED6-4C20-FEC2-96B4CD6EA763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5" name="Равнобедренный треугольник 17">
              <a:extLst>
                <a:ext uri="{FF2B5EF4-FFF2-40B4-BE49-F238E27FC236}">
                  <a16:creationId xmlns:a16="http://schemas.microsoft.com/office/drawing/2014/main" id="{E5C711F0-DAF4-8674-DDBB-3313E4CA8055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4A19C4EB-ED18-05F7-F763-B7A77492430D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9C4CC836-20C9-E27D-0CC5-D752F2D21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74C17C-ABFE-E56E-F18E-B652538FA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54" y="1253331"/>
            <a:ext cx="11277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layers in the trained model might </a:t>
            </a:r>
            <a:r>
              <a:rPr lang="en-US" sz="2400" dirty="0" err="1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generalise</a:t>
            </a:r>
            <a:r>
              <a:rPr lang="en-US" sz="24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 If we just change the later layers, we can use the previously trained model to solve the new problem !</a:t>
            </a:r>
          </a:p>
        </p:txBody>
      </p:sp>
    </p:spTree>
    <p:extLst>
      <p:ext uri="{BB962C8B-B14F-4D97-AF65-F5344CB8AC3E}">
        <p14:creationId xmlns:p14="http://schemas.microsoft.com/office/powerpoint/2010/main" val="126374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SenseTime Trains ImageNet/AlexNet In Record 1.5 minutes | by Synced |  SyncedReview | Medium">
            <a:extLst>
              <a:ext uri="{FF2B5EF4-FFF2-40B4-BE49-F238E27FC236}">
                <a16:creationId xmlns:a16="http://schemas.microsoft.com/office/drawing/2014/main" id="{D6BD8A41-FF7F-9B40-5737-EAE13050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2438400"/>
            <a:ext cx="11887200" cy="433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D76ECE4-E4E2-E3F4-8638-DB5B3B8E9EDA}"/>
              </a:ext>
            </a:extLst>
          </p:cNvPr>
          <p:cNvSpPr/>
          <p:nvPr/>
        </p:nvSpPr>
        <p:spPr>
          <a:xfrm>
            <a:off x="3808412" y="1136722"/>
            <a:ext cx="4212273" cy="1282257"/>
          </a:xfrm>
          <a:prstGeom prst="roundRect">
            <a:avLst>
              <a:gd name="adj" fmla="val 16070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solidFill>
                  <a:srgbClr val="202122"/>
                </a:solidFill>
                <a:latin typeface="Arial" panose="020B0604020202020204" pitchFamily="34" charset="0"/>
              </a:rPr>
              <a:t>More than 14 million images</a:t>
            </a:r>
          </a:p>
          <a:p>
            <a:r>
              <a:rPr lang="en-GB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More than 21,000 categories</a:t>
            </a:r>
          </a:p>
          <a:p>
            <a:r>
              <a:rPr lang="en-GB" sz="2400" dirty="0">
                <a:solidFill>
                  <a:srgbClr val="202122"/>
                </a:solidFill>
                <a:latin typeface="Arial" panose="020B0604020202020204" pitchFamily="34" charset="0"/>
              </a:rPr>
              <a:t>1,000 classes</a:t>
            </a:r>
            <a:endParaRPr lang="ru-RU" sz="24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9ABED94B-B560-50C9-AFAA-C4526F7FF593}"/>
              </a:ext>
            </a:extLst>
          </p:cNvPr>
          <p:cNvSpPr/>
          <p:nvPr/>
        </p:nvSpPr>
        <p:spPr>
          <a:xfrm>
            <a:off x="6399212" y="109045"/>
            <a:ext cx="56695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IMAGENET Database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11025A5-1ADD-37E7-094C-E5AC07069602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4" name="Равнобедренный треугольник 17">
              <a:extLst>
                <a:ext uri="{FF2B5EF4-FFF2-40B4-BE49-F238E27FC236}">
                  <a16:creationId xmlns:a16="http://schemas.microsoft.com/office/drawing/2014/main" id="{1861BF03-2C30-51CD-73D8-65F6F30C17A7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A04A4B8D-319E-EC5C-CD36-3026E0BE4505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5E5BF33E-E7BC-6824-C5B1-19909480A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7253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05B35-5B04-DEEA-0F56-E342E06D8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3570"/>
            <a:ext cx="9599613" cy="6813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FBE01A-EE7B-24BC-3BDA-486F4A378F06}"/>
              </a:ext>
            </a:extLst>
          </p:cNvPr>
          <p:cNvSpPr/>
          <p:nvPr/>
        </p:nvSpPr>
        <p:spPr>
          <a:xfrm>
            <a:off x="10056812" y="1447800"/>
            <a:ext cx="2132013" cy="537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10">
            <a:extLst>
              <a:ext uri="{FF2B5EF4-FFF2-40B4-BE49-F238E27FC236}">
                <a16:creationId xmlns:a16="http://schemas.microsoft.com/office/drawing/2014/main" id="{143BF9C5-8657-28A9-A97F-832E8C23FCCD}"/>
              </a:ext>
            </a:extLst>
          </p:cNvPr>
          <p:cNvSpPr/>
          <p:nvPr/>
        </p:nvSpPr>
        <p:spPr>
          <a:xfrm>
            <a:off x="5167313" y="211052"/>
            <a:ext cx="4495800" cy="104959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Pre-trained Models Performance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FA261C2-9B9C-D4FC-DD1A-B0DE9F1F1938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9" name="Равнобедренный треугольник 17">
              <a:extLst>
                <a:ext uri="{FF2B5EF4-FFF2-40B4-BE49-F238E27FC236}">
                  <a16:creationId xmlns:a16="http://schemas.microsoft.com/office/drawing/2014/main" id="{799C9A25-09AA-92C5-1B1A-C81153A30ADC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5EDFE4B6-97D6-33E1-D1F9-CD13AA7932BA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AAEDC747-B1EA-B4E8-EDBA-13E34986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227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FBE01A-EE7B-24BC-3BDA-486F4A378F06}"/>
              </a:ext>
            </a:extLst>
          </p:cNvPr>
          <p:cNvSpPr/>
          <p:nvPr/>
        </p:nvSpPr>
        <p:spPr>
          <a:xfrm>
            <a:off x="10056812" y="1447800"/>
            <a:ext cx="2132013" cy="537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E8206F-1745-9096-7B1D-2E7D596B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713761"/>
            <a:ext cx="9525000" cy="617099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DB97489-0A07-840E-046D-B56B11ADB864}"/>
              </a:ext>
            </a:extLst>
          </p:cNvPr>
          <p:cNvSpPr/>
          <p:nvPr/>
        </p:nvSpPr>
        <p:spPr>
          <a:xfrm>
            <a:off x="8228012" y="1720235"/>
            <a:ext cx="1752600" cy="2013565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10">
            <a:extLst>
              <a:ext uri="{FF2B5EF4-FFF2-40B4-BE49-F238E27FC236}">
                <a16:creationId xmlns:a16="http://schemas.microsoft.com/office/drawing/2014/main" id="{65C5BB23-5C5B-6734-1376-A34F82D336D2}"/>
              </a:ext>
            </a:extLst>
          </p:cNvPr>
          <p:cNvSpPr/>
          <p:nvPr/>
        </p:nvSpPr>
        <p:spPr>
          <a:xfrm>
            <a:off x="5717888" y="107450"/>
            <a:ext cx="6261099" cy="606311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Pre-trained Models Performance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D525975-FDB2-6B24-F579-86E2FD4DA334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C2365833-7326-CD7B-0765-B23F16BB1105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20FDC75C-6DAF-4470-5FD1-AEAA8689391F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F59A31D-E23D-DE97-8A8C-2C91712F0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77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887C8D-EC64-4A4F-A32A-802BF67EB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9" r="2433"/>
          <a:stretch/>
        </p:blipFill>
        <p:spPr>
          <a:xfrm>
            <a:off x="162592" y="3113342"/>
            <a:ext cx="11919727" cy="2326487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AC71F26-1CF3-8446-8CDC-443D5F6EFC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198" t="-2640" r="-1" b="68932"/>
          <a:stretch/>
        </p:blipFill>
        <p:spPr>
          <a:xfrm>
            <a:off x="7999579" y="52394"/>
            <a:ext cx="2361516" cy="9755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FA1C73-6D8F-E141-804A-1513997F9FF1}"/>
              </a:ext>
            </a:extLst>
          </p:cNvPr>
          <p:cNvSpPr/>
          <p:nvPr/>
        </p:nvSpPr>
        <p:spPr>
          <a:xfrm>
            <a:off x="4083368" y="6248400"/>
            <a:ext cx="35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https://arxiv.org/pdf/1409.1556.pdf</a:t>
            </a: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5A15ECEE-FFB7-5F41-BD37-33DE15934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164"/>
          <a:stretch/>
        </p:blipFill>
        <p:spPr>
          <a:xfrm>
            <a:off x="10398542" y="0"/>
            <a:ext cx="1676400" cy="2894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334BBD-8007-3547-A3E5-C12017B6A308}"/>
              </a:ext>
            </a:extLst>
          </p:cNvPr>
          <p:cNvSpPr txBox="1"/>
          <p:nvPr/>
        </p:nvSpPr>
        <p:spPr>
          <a:xfrm>
            <a:off x="1293812" y="1711033"/>
            <a:ext cx="4005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Deeper Network</a:t>
            </a:r>
          </a:p>
        </p:txBody>
      </p:sp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0703E6B6-C92C-C115-C985-FC833A05F50E}"/>
              </a:ext>
            </a:extLst>
          </p:cNvPr>
          <p:cNvSpPr/>
          <p:nvPr/>
        </p:nvSpPr>
        <p:spPr>
          <a:xfrm>
            <a:off x="5249774" y="192554"/>
            <a:ext cx="2712358" cy="110971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VGG-16 (2014)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369ACE9-6D2C-E2A8-2B02-AD1276B0F9A3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2" name="Равнобедренный треугольник 17">
              <a:extLst>
                <a:ext uri="{FF2B5EF4-FFF2-40B4-BE49-F238E27FC236}">
                  <a16:creationId xmlns:a16="http://schemas.microsoft.com/office/drawing/2014/main" id="{F6F0E829-F1D8-F9B8-0DEF-6611959357F1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D179AA7D-7690-5329-4FD9-9FE71E91BF44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C43572E4-7598-2A84-0293-FB415804E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368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FBE01A-EE7B-24BC-3BDA-486F4A378F06}"/>
              </a:ext>
            </a:extLst>
          </p:cNvPr>
          <p:cNvSpPr/>
          <p:nvPr/>
        </p:nvSpPr>
        <p:spPr>
          <a:xfrm>
            <a:off x="10056812" y="1447800"/>
            <a:ext cx="2132013" cy="537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An overview of VGG16 and NiN models | by Khuyen Le | Medium">
            <a:extLst>
              <a:ext uri="{FF2B5EF4-FFF2-40B4-BE49-F238E27FC236}">
                <a16:creationId xmlns:a16="http://schemas.microsoft.com/office/drawing/2014/main" id="{A7D4A73B-A2FD-6A82-990F-EDE344F6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0406"/>
            <a:ext cx="9191624" cy="58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1B471252-EA1F-3D7D-8766-C6FD9FE436C8}"/>
              </a:ext>
            </a:extLst>
          </p:cNvPr>
          <p:cNvSpPr/>
          <p:nvPr/>
        </p:nvSpPr>
        <p:spPr>
          <a:xfrm>
            <a:off x="8318789" y="137877"/>
            <a:ext cx="3598664" cy="110971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VGG-16 (2014)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B6053414-2A69-46C8-00F8-D03DA9A60FD3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4" name="Равнобедренный треугольник 17">
              <a:extLst>
                <a:ext uri="{FF2B5EF4-FFF2-40B4-BE49-F238E27FC236}">
                  <a16:creationId xmlns:a16="http://schemas.microsoft.com/office/drawing/2014/main" id="{DD7F2A45-626A-3F29-E32F-B6DE3C74F518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875A4EAE-0622-778C-F8A5-C12834C691A8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B1C868F-128C-1ECF-146F-EFC536C03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4130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FBE01A-EE7B-24BC-3BDA-486F4A378F06}"/>
              </a:ext>
            </a:extLst>
          </p:cNvPr>
          <p:cNvSpPr/>
          <p:nvPr/>
        </p:nvSpPr>
        <p:spPr>
          <a:xfrm>
            <a:off x="10056812" y="1447800"/>
            <a:ext cx="2132013" cy="537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E8206F-1745-9096-7B1D-2E7D596B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713761"/>
            <a:ext cx="9525000" cy="617099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DB97489-0A07-840E-046D-B56B11ADB864}"/>
              </a:ext>
            </a:extLst>
          </p:cNvPr>
          <p:cNvSpPr/>
          <p:nvPr/>
        </p:nvSpPr>
        <p:spPr>
          <a:xfrm>
            <a:off x="9904413" y="1644035"/>
            <a:ext cx="1752600" cy="2013565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10">
            <a:extLst>
              <a:ext uri="{FF2B5EF4-FFF2-40B4-BE49-F238E27FC236}">
                <a16:creationId xmlns:a16="http://schemas.microsoft.com/office/drawing/2014/main" id="{04544EF7-F61B-F7AD-57ED-408657C0F9C6}"/>
              </a:ext>
            </a:extLst>
          </p:cNvPr>
          <p:cNvSpPr/>
          <p:nvPr/>
        </p:nvSpPr>
        <p:spPr>
          <a:xfrm>
            <a:off x="5230196" y="114266"/>
            <a:ext cx="6642099" cy="62714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Pre-trained Models Performance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5F106C5-D13B-B755-A7F5-721DCA7D6D8A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F569C911-8B4B-9913-3107-5822230CA937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FDA86BDE-C5B1-33A9-42C2-D540B5095F3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4492BE6-8EC6-4048-F266-20A90FA17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3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04A903A8-4CEC-74F7-F54D-CA9F2BD93A2D}"/>
              </a:ext>
            </a:extLst>
          </p:cNvPr>
          <p:cNvSpPr/>
          <p:nvPr/>
        </p:nvSpPr>
        <p:spPr>
          <a:xfrm>
            <a:off x="8609012" y="109045"/>
            <a:ext cx="3131885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Revision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71E4126-CE9F-5FDC-6502-F044FE7A2D3B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47924800-FED6-37E6-5CAF-2BDC4D14285B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125F47C2-083E-E688-6B90-2584DF8C5CA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4BD6F61-C242-84F0-2CC1-A56A59521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520F0F-C96A-E6EE-FF88-1EAF03C92906}"/>
              </a:ext>
            </a:extLst>
          </p:cNvPr>
          <p:cNvSpPr txBox="1">
            <a:spLocks/>
          </p:cNvSpPr>
          <p:nvPr/>
        </p:nvSpPr>
        <p:spPr>
          <a:xfrm>
            <a:off x="1244032" y="1752600"/>
            <a:ext cx="606958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Training process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Weights coefficients updating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backpropagation</a:t>
            </a:r>
          </a:p>
          <a:p>
            <a:pPr lvl="1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optimisers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 Session…</a:t>
            </a:r>
          </a:p>
          <a:p>
            <a:pPr lvl="1"/>
            <a:r>
              <a:rPr lang="en-US" sz="2799" dirty="0"/>
              <a:t>Deep Transfer Learning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C2FF52F9-D9F6-6E36-77EC-68FDCFB1E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012" y="4647314"/>
            <a:ext cx="3960813" cy="22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6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FBE01A-EE7B-24BC-3BDA-486F4A378F06}"/>
              </a:ext>
            </a:extLst>
          </p:cNvPr>
          <p:cNvSpPr/>
          <p:nvPr/>
        </p:nvSpPr>
        <p:spPr>
          <a:xfrm>
            <a:off x="10056812" y="1447800"/>
            <a:ext cx="2132013" cy="537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E8206F-1745-9096-7B1D-2E7D596B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713761"/>
            <a:ext cx="9525000" cy="617099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DB97489-0A07-840E-046D-B56B11ADB864}"/>
              </a:ext>
            </a:extLst>
          </p:cNvPr>
          <p:cNvSpPr/>
          <p:nvPr/>
        </p:nvSpPr>
        <p:spPr>
          <a:xfrm>
            <a:off x="2970212" y="1644035"/>
            <a:ext cx="1752600" cy="1022965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10">
            <a:extLst>
              <a:ext uri="{FF2B5EF4-FFF2-40B4-BE49-F238E27FC236}">
                <a16:creationId xmlns:a16="http://schemas.microsoft.com/office/drawing/2014/main" id="{33565161-1D37-40BA-A1C2-0FE1981840FB}"/>
              </a:ext>
            </a:extLst>
          </p:cNvPr>
          <p:cNvSpPr/>
          <p:nvPr/>
        </p:nvSpPr>
        <p:spPr>
          <a:xfrm>
            <a:off x="5230196" y="114266"/>
            <a:ext cx="6642099" cy="62714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Pre-trained Models Performance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EA96FED-C1F9-57E8-EC7D-F219EBDB0433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B1C37569-F992-DEB2-CFAF-1E49DFCD68DD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C78F8579-358A-473C-7BCD-DB963016EDA7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9E5C913-7DDD-FFBC-1CCE-4BA47989B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1238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015B0-3B08-224F-9858-7C1ABE474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80" t="50079" r="14467" b="9302"/>
          <a:stretch/>
        </p:blipFill>
        <p:spPr>
          <a:xfrm>
            <a:off x="2132012" y="4352889"/>
            <a:ext cx="8260883" cy="149627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52472E-F04C-0F42-B689-3CF25CD01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70" b="69630"/>
          <a:stretch/>
        </p:blipFill>
        <p:spPr>
          <a:xfrm>
            <a:off x="9098865" y="9861"/>
            <a:ext cx="1604246" cy="638876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CC2DB501-AB6B-0748-BA99-66C974A9F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470"/>
          <a:stretch/>
        </p:blipFill>
        <p:spPr>
          <a:xfrm>
            <a:off x="10725318" y="9861"/>
            <a:ext cx="1295466" cy="2103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E0F5F-5799-324E-B2AC-B85319B73F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" t="8062" r="1937" b="57990"/>
          <a:stretch/>
        </p:blipFill>
        <p:spPr>
          <a:xfrm>
            <a:off x="78999" y="2468751"/>
            <a:ext cx="12109826" cy="1523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089C43-FBF6-E54A-8A9D-696E04A26AFD}"/>
              </a:ext>
            </a:extLst>
          </p:cNvPr>
          <p:cNvSpPr/>
          <p:nvPr/>
        </p:nvSpPr>
        <p:spPr>
          <a:xfrm>
            <a:off x="989012" y="1724295"/>
            <a:ext cx="787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Popularised</a:t>
            </a:r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 skip connections, 152 Layers deep!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36315C-92B6-0F4B-8031-CFE8E717D5B3}"/>
              </a:ext>
            </a:extLst>
          </p:cNvPr>
          <p:cNvSpPr/>
          <p:nvPr/>
        </p:nvSpPr>
        <p:spPr>
          <a:xfrm>
            <a:off x="3084393" y="6209614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https://arxiv.org/pdf/1512.03385.pdf</a:t>
            </a:r>
            <a:endParaRPr lang="en-US" dirty="0"/>
          </a:p>
        </p:txBody>
      </p:sp>
      <p:sp>
        <p:nvSpPr>
          <p:cNvPr id="5" name="Прямоугольник: скругленные углы 10">
            <a:extLst>
              <a:ext uri="{FF2B5EF4-FFF2-40B4-BE49-F238E27FC236}">
                <a16:creationId xmlns:a16="http://schemas.microsoft.com/office/drawing/2014/main" id="{A67AAF84-0404-8E9C-6FC8-5ECF349BEB48}"/>
              </a:ext>
            </a:extLst>
          </p:cNvPr>
          <p:cNvSpPr/>
          <p:nvPr/>
        </p:nvSpPr>
        <p:spPr>
          <a:xfrm>
            <a:off x="5249774" y="192554"/>
            <a:ext cx="2712358" cy="110971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ResNet-50 (2015)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BAD3C24-3859-D9DA-E102-85A24CDBCC8D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7" name="Равнобедренный треугольник 17">
              <a:extLst>
                <a:ext uri="{FF2B5EF4-FFF2-40B4-BE49-F238E27FC236}">
                  <a16:creationId xmlns:a16="http://schemas.microsoft.com/office/drawing/2014/main" id="{1CEC7037-8053-2C7D-9AF7-97DCDBD60CBD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AAD24167-B4C4-B764-5DC0-FC9B4E4620E1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784CD353-1105-58A2-7078-ABE4FF7AA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8267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FBE01A-EE7B-24BC-3BDA-486F4A378F06}"/>
              </a:ext>
            </a:extLst>
          </p:cNvPr>
          <p:cNvSpPr/>
          <p:nvPr/>
        </p:nvSpPr>
        <p:spPr>
          <a:xfrm>
            <a:off x="10056812" y="1447800"/>
            <a:ext cx="2132013" cy="537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E8206F-1745-9096-7B1D-2E7D596B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412" y="713761"/>
            <a:ext cx="9525000" cy="6170997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8DB97489-0A07-840E-046D-B56B11ADB864}"/>
              </a:ext>
            </a:extLst>
          </p:cNvPr>
          <p:cNvSpPr/>
          <p:nvPr/>
        </p:nvSpPr>
        <p:spPr>
          <a:xfrm>
            <a:off x="6246812" y="762000"/>
            <a:ext cx="2286000" cy="564955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10">
            <a:extLst>
              <a:ext uri="{FF2B5EF4-FFF2-40B4-BE49-F238E27FC236}">
                <a16:creationId xmlns:a16="http://schemas.microsoft.com/office/drawing/2014/main" id="{86B90AF2-6DCB-B1E4-A9D8-9223F37BFDC8}"/>
              </a:ext>
            </a:extLst>
          </p:cNvPr>
          <p:cNvSpPr/>
          <p:nvPr/>
        </p:nvSpPr>
        <p:spPr>
          <a:xfrm>
            <a:off x="5230196" y="114266"/>
            <a:ext cx="6642099" cy="627148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Pre-trained Models Performance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DB2D696-1EB4-D4F9-2BA2-F8D2944C7FAF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4C6733EC-0512-EEF1-3B1F-72BDD6DDB283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01C561D7-F444-35CC-C72B-150451918476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07D549AC-298A-CD99-4BA3-1C4E4AB22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2985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EBF9F3-66F8-2244-9996-4130455D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1" t="1671" r="18695" b="69319"/>
          <a:stretch/>
        </p:blipFill>
        <p:spPr>
          <a:xfrm>
            <a:off x="564567" y="1690689"/>
            <a:ext cx="10786277" cy="2695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9FFA1F-4364-EB40-B2C7-33FD43A3E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" t="32347" r="1695" b="3241"/>
          <a:stretch/>
        </p:blipFill>
        <p:spPr>
          <a:xfrm>
            <a:off x="4570412" y="4176899"/>
            <a:ext cx="7245349" cy="2681101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F9AD576F-4429-C048-B9CD-488DB43335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70" b="69630"/>
          <a:stretch/>
        </p:blipFill>
        <p:spPr>
          <a:xfrm>
            <a:off x="9266906" y="0"/>
            <a:ext cx="1604246" cy="638876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2788A5D2-4FCF-5E45-B3BB-EE986818F5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470"/>
          <a:stretch/>
        </p:blipFill>
        <p:spPr>
          <a:xfrm>
            <a:off x="10893359" y="0"/>
            <a:ext cx="1295466" cy="2103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54F4AB-B667-1B45-8784-B3E5F48E05BD}"/>
              </a:ext>
            </a:extLst>
          </p:cNvPr>
          <p:cNvSpPr/>
          <p:nvPr/>
        </p:nvSpPr>
        <p:spPr>
          <a:xfrm>
            <a:off x="1217612" y="1871149"/>
            <a:ext cx="40798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Inception modules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FF2A0-9EFE-4540-9F1F-97E71DBD4729}"/>
              </a:ext>
            </a:extLst>
          </p:cNvPr>
          <p:cNvSpPr/>
          <p:nvPr/>
        </p:nvSpPr>
        <p:spPr>
          <a:xfrm>
            <a:off x="1623850" y="6459303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5"/>
              </a:rPr>
              <a:t>https://arxiv.org/pdf/1602.07261.pdf</a:t>
            </a:r>
            <a:endParaRPr lang="en-US" dirty="0"/>
          </a:p>
        </p:txBody>
      </p:sp>
      <p:sp>
        <p:nvSpPr>
          <p:cNvPr id="5" name="Прямоугольник: скругленные углы 10">
            <a:extLst>
              <a:ext uri="{FF2B5EF4-FFF2-40B4-BE49-F238E27FC236}">
                <a16:creationId xmlns:a16="http://schemas.microsoft.com/office/drawing/2014/main" id="{EF620B3E-6F1B-0FCF-E5E3-D25AC3129D29}"/>
              </a:ext>
            </a:extLst>
          </p:cNvPr>
          <p:cNvSpPr/>
          <p:nvPr/>
        </p:nvSpPr>
        <p:spPr>
          <a:xfrm>
            <a:off x="5249773" y="192554"/>
            <a:ext cx="3069015" cy="110971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Inception-V4 (2016)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BE0969E-1364-77F0-DF21-1E9D02704F0B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8" name="Равнобедренный треугольник 17">
              <a:extLst>
                <a:ext uri="{FF2B5EF4-FFF2-40B4-BE49-F238E27FC236}">
                  <a16:creationId xmlns:a16="http://schemas.microsoft.com/office/drawing/2014/main" id="{3B7D4C9D-386C-04AD-56B8-6711AC5115A6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CC403F5F-7127-2699-6BB2-486FEF73FB63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B7D6AF1D-F14B-5155-3CDD-C58762780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2483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05B35-5B04-DEEA-0F56-E342E06D8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212" y="13570"/>
            <a:ext cx="9599613" cy="6813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FBE01A-EE7B-24BC-3BDA-486F4A378F06}"/>
              </a:ext>
            </a:extLst>
          </p:cNvPr>
          <p:cNvSpPr/>
          <p:nvPr/>
        </p:nvSpPr>
        <p:spPr>
          <a:xfrm>
            <a:off x="10056812" y="1447800"/>
            <a:ext cx="2132013" cy="5379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415A9CA-86F6-D9DC-5962-957800DE74EA}"/>
              </a:ext>
            </a:extLst>
          </p:cNvPr>
          <p:cNvSpPr/>
          <p:nvPr/>
        </p:nvSpPr>
        <p:spPr>
          <a:xfrm>
            <a:off x="6323012" y="3078546"/>
            <a:ext cx="609600" cy="533399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10">
            <a:extLst>
              <a:ext uri="{FF2B5EF4-FFF2-40B4-BE49-F238E27FC236}">
                <a16:creationId xmlns:a16="http://schemas.microsoft.com/office/drawing/2014/main" id="{FF81650D-B87F-5C5C-B5FE-DFD737E468EE}"/>
              </a:ext>
            </a:extLst>
          </p:cNvPr>
          <p:cNvSpPr/>
          <p:nvPr/>
        </p:nvSpPr>
        <p:spPr>
          <a:xfrm>
            <a:off x="5167313" y="211052"/>
            <a:ext cx="4495800" cy="1049592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Pre-trained Models Performance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0B31FC2F-14D4-E0C4-0632-1CB04D6FCE19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ACB147F8-3C53-091B-DFCE-95C260971E19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0E3A322F-5244-E2A1-8F6E-9DD650F6F319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8457E7F-EC3D-9EA3-3E5C-1D7D1CDCF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39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9C179-1B42-DE4D-B0F5-241688A6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412" y="2602107"/>
            <a:ext cx="9387861" cy="4244585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5618A8-4937-0349-92ED-D5B334EA2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2" y="1825625"/>
            <a:ext cx="10512862" cy="2898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ImageNet Data Performance</a:t>
            </a:r>
          </a:p>
          <a:p>
            <a:pPr marL="0" indent="0">
              <a:buNone/>
            </a:pPr>
            <a:endParaRPr lang="en-US" sz="3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Прямоугольник: скругленные углы 10">
            <a:extLst>
              <a:ext uri="{FF2B5EF4-FFF2-40B4-BE49-F238E27FC236}">
                <a16:creationId xmlns:a16="http://schemas.microsoft.com/office/drawing/2014/main" id="{F1650B2C-F380-7115-A63E-75B741A9B6EF}"/>
              </a:ext>
            </a:extLst>
          </p:cNvPr>
          <p:cNvSpPr/>
          <p:nvPr/>
        </p:nvSpPr>
        <p:spPr>
          <a:xfrm>
            <a:off x="5789612" y="109045"/>
            <a:ext cx="62791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Common CNN Architectures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367D917-DB84-83D3-B942-305DA5ABE585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9" name="Равнобедренный треугольник 17">
              <a:extLst>
                <a:ext uri="{FF2B5EF4-FFF2-40B4-BE49-F238E27FC236}">
                  <a16:creationId xmlns:a16="http://schemas.microsoft.com/office/drawing/2014/main" id="{F2610996-C50A-A602-8972-D0F4331A5945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166B04BC-0DC2-3B25-094B-69604B14E078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9E73CCFB-1816-2B02-E532-E35FA8E87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4132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4F58AA-3920-0086-22C2-7B3748C79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13" y="29757"/>
            <a:ext cx="5943600" cy="6803558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2CEABBAC-CAE4-1CBB-E0EF-84CD4A91C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12" y="3990109"/>
            <a:ext cx="4037230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https://keras.io/api/applications/#usage-examples-for-image-classification-models</a:t>
            </a: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US"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F2636F2-B629-85C0-4892-910F72258ECA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3" name="Равнобедренный треугольник 17">
              <a:extLst>
                <a:ext uri="{FF2B5EF4-FFF2-40B4-BE49-F238E27FC236}">
                  <a16:creationId xmlns:a16="http://schemas.microsoft.com/office/drawing/2014/main" id="{2A5D5D15-FFBE-4273-A08A-2E3F50FC0CD6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056C5DBB-C84B-7DFF-210C-B1A3E2A38A7D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ABE068BE-4577-6BEF-6686-B06782ADA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51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542" y="1371600"/>
            <a:ext cx="9484470" cy="493871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1. </a:t>
            </a:r>
            <a:r>
              <a:rPr lang="it-IT" b="0" i="0" dirty="0">
                <a:solidFill>
                  <a:srgbClr val="001D35"/>
                </a:solidFill>
                <a:effectLst/>
                <a:latin typeface="Google Sans"/>
              </a:rPr>
              <a:t>DeepSeek-R1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</a:t>
            </a:r>
            <a:r>
              <a:rPr lang="it-IT" b="0" i="0" dirty="0">
                <a:solidFill>
                  <a:srgbClr val="001D35"/>
                </a:solidFill>
                <a:effectLst/>
                <a:latin typeface="Google Sans"/>
              </a:rPr>
              <a:t>Mistral 7B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</a:t>
            </a:r>
            <a:r>
              <a:rPr lang="en-US" dirty="0" err="1"/>
              <a:t>LLama</a:t>
            </a:r>
            <a:r>
              <a:rPr lang="en-US" dirty="0"/>
              <a:t> 3.3 </a:t>
            </a:r>
            <a:r>
              <a:rPr lang="it-IT" b="0" i="0" dirty="0">
                <a:solidFill>
                  <a:srgbClr val="001D35"/>
                </a:solidFill>
                <a:effectLst/>
                <a:latin typeface="Google Sans"/>
              </a:rPr>
              <a:t>70B </a:t>
            </a: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(Large Language Model </a:t>
            </a:r>
            <a:r>
              <a:rPr lang="it-IT" b="1" i="0" dirty="0">
                <a:solidFill>
                  <a:srgbClr val="404040"/>
                </a:solidFill>
                <a:effectLst/>
                <a:latin typeface="Inter"/>
              </a:rPr>
              <a:t>Meta</a:t>
            </a:r>
            <a:r>
              <a:rPr lang="it-IT" b="0" i="0" dirty="0">
                <a:solidFill>
                  <a:srgbClr val="404040"/>
                </a:solidFill>
                <a:effectLst/>
                <a:latin typeface="Inter"/>
              </a:rPr>
              <a:t> AI)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</a:t>
            </a:r>
            <a:r>
              <a:rPr lang="it-IT" b="0" i="0" dirty="0">
                <a:solidFill>
                  <a:srgbClr val="001D35"/>
                </a:solidFill>
                <a:effectLst/>
                <a:latin typeface="Google Sans"/>
              </a:rPr>
              <a:t>Phi 3 Mini 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(Microsoft)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</a:t>
            </a:r>
            <a:r>
              <a:rPr lang="it-IT" b="0" i="0" dirty="0">
                <a:solidFill>
                  <a:srgbClr val="001D35"/>
                </a:solidFill>
                <a:effectLst/>
                <a:latin typeface="Google Sans"/>
              </a:rPr>
              <a:t>StarCoder (from BigScience)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it-IT" dirty="0">
                <a:solidFill>
                  <a:srgbClr val="001D35"/>
                </a:solidFill>
                <a:latin typeface="Google Sans"/>
              </a:rPr>
              <a:t>6. </a:t>
            </a:r>
            <a:r>
              <a:rPr lang="it-IT" b="0" i="0" dirty="0">
                <a:solidFill>
                  <a:srgbClr val="001D35"/>
                </a:solidFill>
                <a:effectLst/>
                <a:latin typeface="Google Sans"/>
              </a:rPr>
              <a:t>Polycoder (from Anthropic)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6E30BA-230D-7E71-03AC-DC3922CBFACD}"/>
              </a:ext>
            </a:extLst>
          </p:cNvPr>
          <p:cNvSpPr txBox="1">
            <a:spLocks/>
          </p:cNvSpPr>
          <p:nvPr/>
        </p:nvSpPr>
        <p:spPr>
          <a:xfrm>
            <a:off x="9142412" y="1371600"/>
            <a:ext cx="2743199" cy="411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531" indent="-228531" algn="l" defTabSz="91412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7. Falcon</a:t>
            </a:r>
            <a:r>
              <a:rPr lang="ru-RU" dirty="0"/>
              <a:t> 40</a:t>
            </a:r>
            <a:r>
              <a:rPr lang="en-GB" dirty="0"/>
              <a:t>B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8. GPT-</a:t>
            </a:r>
            <a:r>
              <a:rPr lang="en-US" dirty="0" err="1"/>
              <a:t>NeoX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343741"/>
                </a:solidFill>
                <a:latin typeface="MierB"/>
              </a:rPr>
              <a:t>9</a:t>
            </a:r>
            <a:r>
              <a:rPr lang="en-US" b="0" i="0" dirty="0">
                <a:solidFill>
                  <a:srgbClr val="343741"/>
                </a:solidFill>
                <a:effectLst/>
                <a:latin typeface="MierB"/>
              </a:rPr>
              <a:t>. BLOOM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i="0" dirty="0">
                <a:solidFill>
                  <a:srgbClr val="343741"/>
                </a:solidFill>
                <a:effectLst/>
                <a:latin typeface="MierB"/>
              </a:rPr>
              <a:t>10. MPT-30B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0" i="0" dirty="0">
                <a:solidFill>
                  <a:srgbClr val="343741"/>
                </a:solidFill>
                <a:effectLst/>
                <a:latin typeface="MierB"/>
              </a:rPr>
              <a:t>11. BERT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dirty="0"/>
              <a:t>12. T5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b="0" i="0" dirty="0">
                <a:solidFill>
                  <a:srgbClr val="343741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600" b="0" i="0" dirty="0">
                <a:solidFill>
                  <a:srgbClr val="343741"/>
                </a:solidFill>
                <a:effectLst/>
                <a:latin typeface="MierB"/>
              </a:rPr>
              <a:t> </a:t>
            </a:r>
            <a:endParaRPr lang="en-US" sz="2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Прямоугольник: скругленные углы 10">
            <a:extLst>
              <a:ext uri="{FF2B5EF4-FFF2-40B4-BE49-F238E27FC236}">
                <a16:creationId xmlns:a16="http://schemas.microsoft.com/office/drawing/2014/main" id="{4C3CCF90-12EB-BA21-F9C2-2B5C1AE8295B}"/>
              </a:ext>
            </a:extLst>
          </p:cNvPr>
          <p:cNvSpPr/>
          <p:nvPr/>
        </p:nvSpPr>
        <p:spPr>
          <a:xfrm>
            <a:off x="5215684" y="109045"/>
            <a:ext cx="6853070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Popular Open-source LLMs for 2024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C9EBD64-174A-4AA8-D229-B4185981298D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9" name="Равнобедренный треугольник 17">
              <a:extLst>
                <a:ext uri="{FF2B5EF4-FFF2-40B4-BE49-F238E27FC236}">
                  <a16:creationId xmlns:a16="http://schemas.microsoft.com/office/drawing/2014/main" id="{DDB6C7CF-3DD0-77C2-1810-141C52F43754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77E587AD-A638-B3DC-A41D-F04C82880D29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21ED5FB2-1D74-E48E-972B-FD806AA61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9973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8630-BEEE-9D45-A93C-107E0AAB4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63" y="1447800"/>
            <a:ext cx="1051286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Survey on Transfer Learning:</a:t>
            </a:r>
          </a:p>
          <a:p>
            <a:pPr marL="0" indent="0">
              <a:buNone/>
            </a:pPr>
            <a:r>
              <a:rPr lang="en-GB" dirty="0">
                <a:hlinkClick r:id="rId3"/>
              </a:rPr>
              <a:t>https://www.cse.ust.hk/~qyang/Docs/2009/tkde_transfer_learning.pdf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Example Tasks: Cancer Detection</a:t>
            </a: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https://www.researchgate.net/publication/328680040_Quantitative_imaging_of_cancer_in_the_postgenomic_era_Radiogenomics_deep_learning_and_habitats_Radiomics_of_Cancer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transferable are features: 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GB" dirty="0">
                <a:hlinkClick r:id="rId5"/>
              </a:rPr>
              <a:t>https://arxiv.org/pdf/1411.1792.pdf</a:t>
            </a:r>
            <a:endParaRPr lang="en-GB" dirty="0"/>
          </a:p>
          <a:p>
            <a:pPr marL="0" indent="0">
              <a:buNone/>
            </a:pP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Practical Hands-on:</a:t>
            </a:r>
            <a:endParaRPr lang="en-GB" dirty="0">
              <a:hlinkClick r:id="rId6"/>
            </a:endParaRPr>
          </a:p>
          <a:p>
            <a:pPr marL="0" indent="0">
              <a:buNone/>
            </a:pPr>
            <a:r>
              <a:rPr lang="en-GB" dirty="0">
                <a:hlinkClick r:id="rId6"/>
              </a:rPr>
              <a:t>https://github.com/dipanjanS/hands-on-transfer-learning-with-python</a:t>
            </a:r>
            <a:endParaRPr lang="en-GB" dirty="0"/>
          </a:p>
        </p:txBody>
      </p:sp>
      <p:sp>
        <p:nvSpPr>
          <p:cNvPr id="5" name="Прямоугольник: скругленные углы 10">
            <a:extLst>
              <a:ext uri="{FF2B5EF4-FFF2-40B4-BE49-F238E27FC236}">
                <a16:creationId xmlns:a16="http://schemas.microsoft.com/office/drawing/2014/main" id="{DD27DAA6-147D-1776-5571-F27BCCED3BB4}"/>
              </a:ext>
            </a:extLst>
          </p:cNvPr>
          <p:cNvSpPr/>
          <p:nvPr/>
        </p:nvSpPr>
        <p:spPr>
          <a:xfrm>
            <a:off x="7847012" y="109045"/>
            <a:ext cx="42217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More Resources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3A9AA602-2B82-6BF3-9149-3FADFAFE0B7F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7" name="Равнобедренный треугольник 17">
              <a:extLst>
                <a:ext uri="{FF2B5EF4-FFF2-40B4-BE49-F238E27FC236}">
                  <a16:creationId xmlns:a16="http://schemas.microsoft.com/office/drawing/2014/main" id="{088FD742-71C7-A9D5-C722-F3C9F1321358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460C5E9D-80EE-679A-F36B-B06A2DD57F76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D353B02-A7C9-5BCD-98F2-022F17343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548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BEFC3-C7B4-503D-E671-B2D61D65E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F39513-ED7E-F037-7698-5F4C5495E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429" y="1371600"/>
            <a:ext cx="3749965" cy="4629586"/>
          </a:xfrm>
          <a:prstGeom prst="rect">
            <a:avLst/>
          </a:prstGeom>
        </p:spPr>
      </p:pic>
      <p:sp>
        <p:nvSpPr>
          <p:cNvPr id="5" name="Прямоугольник: скругленные углы 10">
            <a:extLst>
              <a:ext uri="{FF2B5EF4-FFF2-40B4-BE49-F238E27FC236}">
                <a16:creationId xmlns:a16="http://schemas.microsoft.com/office/drawing/2014/main" id="{0F7ED302-FAB1-6E3F-0D72-EBBE7B1A8AA5}"/>
              </a:ext>
            </a:extLst>
          </p:cNvPr>
          <p:cNvSpPr/>
          <p:nvPr/>
        </p:nvSpPr>
        <p:spPr>
          <a:xfrm>
            <a:off x="7847012" y="109045"/>
            <a:ext cx="4221741" cy="706930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More Resources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4FED56C-E9A4-2223-3A28-AA4925D7562B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7" name="Равнобедренный треугольник 17">
              <a:extLst>
                <a:ext uri="{FF2B5EF4-FFF2-40B4-BE49-F238E27FC236}">
                  <a16:creationId xmlns:a16="http://schemas.microsoft.com/office/drawing/2014/main" id="{A3AAAF51-FA85-A389-D0BD-ADD6803EE393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E7481CC0-1206-D49D-A431-05F6C2CEBEE7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115EE4B-68CC-7CD7-60BC-044FC7116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80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4E4B30-FB53-3A9F-AA43-A3718766E5EE}"/>
              </a:ext>
            </a:extLst>
          </p:cNvPr>
          <p:cNvSpPr txBox="1"/>
          <p:nvPr/>
        </p:nvSpPr>
        <p:spPr>
          <a:xfrm>
            <a:off x="837982" y="4791740"/>
            <a:ext cx="1066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>
                    <a:lumMod val="50000"/>
                  </a:schemeClr>
                </a:solidFill>
              </a:rPr>
              <a:t>Will you start learning car from scratch after moving to a different country?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99B2DE-C023-FD9C-F823-13496E4954F2}"/>
              </a:ext>
            </a:extLst>
          </p:cNvPr>
          <p:cNvSpPr txBox="1"/>
          <p:nvPr/>
        </p:nvSpPr>
        <p:spPr>
          <a:xfrm>
            <a:off x="989012" y="5995558"/>
            <a:ext cx="1066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rgbClr val="FF0000"/>
                </a:solidFill>
              </a:rPr>
              <a:t>Transfer prior experience, adapt to a new domain</a:t>
            </a:r>
          </a:p>
        </p:txBody>
      </p:sp>
      <p:sp>
        <p:nvSpPr>
          <p:cNvPr id="2" name="Объект 1">
            <a:extLst>
              <a:ext uri="{FF2B5EF4-FFF2-40B4-BE49-F238E27FC236}">
                <a16:creationId xmlns:a16="http://schemas.microsoft.com/office/drawing/2014/main" id="{D87E2422-20FC-105D-CD79-D4D8A2B46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Picture 2" descr="Why Do Most Countries Drive on the Right Side of the Road? - AxleAddict">
            <a:extLst>
              <a:ext uri="{FF2B5EF4-FFF2-40B4-BE49-F238E27FC236}">
                <a16:creationId xmlns:a16="http://schemas.microsoft.com/office/drawing/2014/main" id="{554D29F2-5642-EAFE-0AD0-42E4E51F5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" y="1189291"/>
            <a:ext cx="5410200" cy="361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riving in the UK: a comprehensive guide for expats | Expatica">
            <a:extLst>
              <a:ext uri="{FF2B5EF4-FFF2-40B4-BE49-F238E27FC236}">
                <a16:creationId xmlns:a16="http://schemas.microsoft.com/office/drawing/2014/main" id="{3ACB1586-C61A-0341-F69E-D09914E2C6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12" descr="Driving your car this weekend? Two reasons why that's NOT a good idea |  Express.co.uk">
            <a:extLst>
              <a:ext uri="{FF2B5EF4-FFF2-40B4-BE49-F238E27FC236}">
                <a16:creationId xmlns:a16="http://schemas.microsoft.com/office/drawing/2014/main" id="{5F45AF33-A1F1-5BB7-2249-951D1674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412" y="1189291"/>
            <a:ext cx="6087635" cy="361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: скругленные углы 10">
            <a:extLst>
              <a:ext uri="{FF2B5EF4-FFF2-40B4-BE49-F238E27FC236}">
                <a16:creationId xmlns:a16="http://schemas.microsoft.com/office/drawing/2014/main" id="{3284B9F8-B45C-48A8-EB9C-7EE5A7DAAAC2}"/>
              </a:ext>
            </a:extLst>
          </p:cNvPr>
          <p:cNvSpPr/>
          <p:nvPr/>
        </p:nvSpPr>
        <p:spPr>
          <a:xfrm>
            <a:off x="7090354" y="109045"/>
            <a:ext cx="4650544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Differences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A382D2E-FA74-D1CA-EFE3-997A782B72E8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1" name="Равнобедренный треугольник 17">
              <a:extLst>
                <a:ext uri="{FF2B5EF4-FFF2-40B4-BE49-F238E27FC236}">
                  <a16:creationId xmlns:a16="http://schemas.microsoft.com/office/drawing/2014/main" id="{5FBA309A-4765-6467-69A9-B7343B9DEC39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61E629B2-F722-FD14-CC91-294F8D8B254D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2822DC10-7962-3A34-E973-17503B99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491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1199-10C6-568F-DFB9-3B7912AFE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0">
            <a:extLst>
              <a:ext uri="{FF2B5EF4-FFF2-40B4-BE49-F238E27FC236}">
                <a16:creationId xmlns:a16="http://schemas.microsoft.com/office/drawing/2014/main" id="{CCABF862-B432-68A5-C15B-06902BB9EC8F}"/>
              </a:ext>
            </a:extLst>
          </p:cNvPr>
          <p:cNvSpPr/>
          <p:nvPr/>
        </p:nvSpPr>
        <p:spPr>
          <a:xfrm>
            <a:off x="7254092" y="5945767"/>
            <a:ext cx="4483746" cy="558944"/>
          </a:xfrm>
          <a:prstGeom prst="roundRect">
            <a:avLst>
              <a:gd name="adj" fmla="val 9172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399"/>
              </a:spcAft>
            </a:pPr>
            <a:r>
              <a:rPr lang="en-US" sz="1799" dirty="0">
                <a:solidFill>
                  <a:schemeClr val="tx1"/>
                </a:solidFill>
                <a:latin typeface="Arial" panose="020B0604020202020204" pitchFamily="34" charset="0"/>
                <a:ea typeface="Avenir Book" charset="0"/>
                <a:cs typeface="Arial" panose="020B0604020202020204" pitchFamily="34" charset="0"/>
                <a:hlinkClick r:id="rId3"/>
              </a:rPr>
              <a:t>https://www.cs.toronto.edu/~kriz/cifar.html</a:t>
            </a:r>
            <a:endParaRPr lang="en-US" sz="1799" dirty="0">
              <a:solidFill>
                <a:schemeClr val="tx1"/>
              </a:solidFill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DC5D6CD1-2791-9A23-D9E7-9949C7E4E159}"/>
              </a:ext>
            </a:extLst>
          </p:cNvPr>
          <p:cNvSpPr/>
          <p:nvPr/>
        </p:nvSpPr>
        <p:spPr>
          <a:xfrm>
            <a:off x="5238292" y="109909"/>
            <a:ext cx="6499546" cy="941864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99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Practical Session</a:t>
            </a:r>
            <a:r>
              <a:rPr lang="en-GB" sz="3599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, CIFAR-10</a:t>
            </a:r>
            <a:endParaRPr lang="en-US" sz="3599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53E635D-A3A2-97F2-CB6F-085FD589B238}"/>
              </a:ext>
            </a:extLst>
          </p:cNvPr>
          <p:cNvGrpSpPr/>
          <p:nvPr/>
        </p:nvGrpSpPr>
        <p:grpSpPr>
          <a:xfrm>
            <a:off x="120041" y="129078"/>
            <a:ext cx="4977105" cy="941866"/>
            <a:chOff x="581890" y="904073"/>
            <a:chExt cx="4978401" cy="942111"/>
          </a:xfrm>
        </p:grpSpPr>
        <p:sp>
          <p:nvSpPr>
            <p:cNvPr id="16" name="Равнобедренный треугольник 17">
              <a:extLst>
                <a:ext uri="{FF2B5EF4-FFF2-40B4-BE49-F238E27FC236}">
                  <a16:creationId xmlns:a16="http://schemas.microsoft.com/office/drawing/2014/main" id="{43975C43-D31C-B8D1-B867-81816FD889A4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799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ED53BC9D-7FF7-5226-A663-BFD782E499BD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799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sz="1799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sz="1799" dirty="0">
                  <a:solidFill>
                    <a:srgbClr val="FFDD00"/>
                  </a:solidFill>
                </a:rPr>
                <a:t>MOD </a:t>
              </a:r>
              <a:r>
                <a:rPr lang="ru-RU" sz="1799" dirty="0">
                  <a:solidFill>
                    <a:srgbClr val="FFDD00"/>
                  </a:solidFill>
                </a:rPr>
                <a:t>00</a:t>
              </a:r>
              <a:r>
                <a:rPr lang="en-GB" sz="1799" dirty="0">
                  <a:solidFill>
                    <a:srgbClr val="FFDD00"/>
                  </a:solidFill>
                </a:rPr>
                <a:t>6568</a:t>
              </a:r>
              <a:endParaRPr lang="en-US" sz="1799" dirty="0">
                <a:solidFill>
                  <a:srgbClr val="FFDD00"/>
                </a:solidFill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8570C548-A5C5-DE74-C1DC-87962FE4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0D7C3D-11D8-D7D1-CBE8-5AC1B9D52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29" y="1295766"/>
            <a:ext cx="6679303" cy="52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77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34CB3-4F11-1A20-B509-05A7BBCBE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>
            <a:extLst>
              <a:ext uri="{FF2B5EF4-FFF2-40B4-BE49-F238E27FC236}">
                <a16:creationId xmlns:a16="http://schemas.microsoft.com/office/drawing/2014/main" id="{F90BBF1B-5594-025F-F799-EB49B416010C}"/>
              </a:ext>
            </a:extLst>
          </p:cNvPr>
          <p:cNvSpPr/>
          <p:nvPr/>
        </p:nvSpPr>
        <p:spPr>
          <a:xfrm>
            <a:off x="1582555" y="2803300"/>
            <a:ext cx="457200" cy="1600200"/>
          </a:xfrm>
          <a:prstGeom prst="cube">
            <a:avLst>
              <a:gd name="adj" fmla="val 874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0E828AE-A6CA-0438-8FFC-7502ED7653C7}"/>
              </a:ext>
            </a:extLst>
          </p:cNvPr>
          <p:cNvSpPr/>
          <p:nvPr/>
        </p:nvSpPr>
        <p:spPr>
          <a:xfrm>
            <a:off x="2420755" y="2803300"/>
            <a:ext cx="914400" cy="1600200"/>
          </a:xfrm>
          <a:prstGeom prst="cube">
            <a:avLst>
              <a:gd name="adj" fmla="val 63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E008565E-C478-40E4-581D-44582C428B34}"/>
              </a:ext>
            </a:extLst>
          </p:cNvPr>
          <p:cNvSpPr/>
          <p:nvPr/>
        </p:nvSpPr>
        <p:spPr>
          <a:xfrm>
            <a:off x="3639955" y="3489100"/>
            <a:ext cx="1295400" cy="914400"/>
          </a:xfrm>
          <a:prstGeom prst="cube">
            <a:avLst>
              <a:gd name="adj" fmla="val 26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00BCB-E3AD-BA30-7471-870B61A5623C}"/>
              </a:ext>
            </a:extLst>
          </p:cNvPr>
          <p:cNvSpPr txBox="1"/>
          <p:nvPr/>
        </p:nvSpPr>
        <p:spPr>
          <a:xfrm>
            <a:off x="1289115" y="5950740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rest stay constant - it's frozen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6275D91-9258-7393-362A-289D00B7BE95}"/>
              </a:ext>
            </a:extLst>
          </p:cNvPr>
          <p:cNvSpPr/>
          <p:nvPr/>
        </p:nvSpPr>
        <p:spPr>
          <a:xfrm rot="5400000">
            <a:off x="2883961" y="3833049"/>
            <a:ext cx="551459" cy="3551329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827DA9-356F-256D-460B-3E4AEB8AD1C4}"/>
              </a:ext>
            </a:extLst>
          </p:cNvPr>
          <p:cNvCxnSpPr/>
          <p:nvPr/>
        </p:nvCxnSpPr>
        <p:spPr>
          <a:xfrm>
            <a:off x="20397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848DDF7-0782-70C1-9567-73716FCE4B13}"/>
              </a:ext>
            </a:extLst>
          </p:cNvPr>
          <p:cNvCxnSpPr/>
          <p:nvPr/>
        </p:nvCxnSpPr>
        <p:spPr>
          <a:xfrm>
            <a:off x="3258955" y="3941780"/>
            <a:ext cx="381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803C698-7030-9D0F-C512-C571F0F7E5AC}"/>
              </a:ext>
            </a:extLst>
          </p:cNvPr>
          <p:cNvSpPr/>
          <p:nvPr/>
        </p:nvSpPr>
        <p:spPr>
          <a:xfrm>
            <a:off x="10285412" y="2971844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D886B1-2BE1-263A-A233-1D1A217B5544}"/>
              </a:ext>
            </a:extLst>
          </p:cNvPr>
          <p:cNvCxnSpPr>
            <a:cxnSpLocks/>
          </p:cNvCxnSpPr>
          <p:nvPr/>
        </p:nvCxnSpPr>
        <p:spPr>
          <a:xfrm>
            <a:off x="9675812" y="4076744"/>
            <a:ext cx="59504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3B39E44-F18D-8B65-6539-5B9DD2F9DD42}"/>
              </a:ext>
            </a:extLst>
          </p:cNvPr>
          <p:cNvSpPr txBox="1"/>
          <p:nvPr/>
        </p:nvSpPr>
        <p:spPr>
          <a:xfrm>
            <a:off x="8108329" y="1510651"/>
            <a:ext cx="21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 weights here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2EC151-0FD2-3612-2FB2-EBC8F64075AA}"/>
              </a:ext>
            </a:extLst>
          </p:cNvPr>
          <p:cNvCxnSpPr>
            <a:cxnSpLocks/>
          </p:cNvCxnSpPr>
          <p:nvPr/>
        </p:nvCxnSpPr>
        <p:spPr>
          <a:xfrm>
            <a:off x="9438231" y="1854018"/>
            <a:ext cx="504281" cy="20877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1BF5C1-56AB-92CC-CC88-479A05F33C30}"/>
              </a:ext>
            </a:extLst>
          </p:cNvPr>
          <p:cNvSpPr txBox="1"/>
          <p:nvPr/>
        </p:nvSpPr>
        <p:spPr>
          <a:xfrm>
            <a:off x="6509719" y="5932480"/>
            <a:ext cx="4285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whole classifier and part of CNN</a:t>
            </a: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be re-trained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8F669DAE-0251-1F5D-F427-CF5D76FC7F29}"/>
              </a:ext>
            </a:extLst>
          </p:cNvPr>
          <p:cNvSpPr/>
          <p:nvPr/>
        </p:nvSpPr>
        <p:spPr>
          <a:xfrm>
            <a:off x="9290310" y="2953558"/>
            <a:ext cx="304800" cy="2209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9" name="Straight Arrow Connector 22">
            <a:extLst>
              <a:ext uri="{FF2B5EF4-FFF2-40B4-BE49-F238E27FC236}">
                <a16:creationId xmlns:a16="http://schemas.microsoft.com/office/drawing/2014/main" id="{29853965-A0E5-3E72-9175-34C5305D6FA2}"/>
              </a:ext>
            </a:extLst>
          </p:cNvPr>
          <p:cNvCxnSpPr>
            <a:cxnSpLocks/>
          </p:cNvCxnSpPr>
          <p:nvPr/>
        </p:nvCxnSpPr>
        <p:spPr>
          <a:xfrm>
            <a:off x="8652495" y="4076700"/>
            <a:ext cx="5661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21">
            <a:extLst>
              <a:ext uri="{FF2B5EF4-FFF2-40B4-BE49-F238E27FC236}">
                <a16:creationId xmlns:a16="http://schemas.microsoft.com/office/drawing/2014/main" id="{4C67B33E-4E78-09EF-11CF-3851680D5FF1}"/>
              </a:ext>
            </a:extLst>
          </p:cNvPr>
          <p:cNvSpPr/>
          <p:nvPr/>
        </p:nvSpPr>
        <p:spPr>
          <a:xfrm>
            <a:off x="8231421" y="2953380"/>
            <a:ext cx="304800" cy="2209800"/>
          </a:xfrm>
          <a:prstGeom prst="rect">
            <a:avLst/>
          </a:prstGeom>
          <a:solidFill>
            <a:srgbClr val="A5A5A5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4DB7B5D0-445C-6043-7463-0A7982F61368}"/>
              </a:ext>
            </a:extLst>
          </p:cNvPr>
          <p:cNvCxnSpPr>
            <a:cxnSpLocks/>
          </p:cNvCxnSpPr>
          <p:nvPr/>
        </p:nvCxnSpPr>
        <p:spPr>
          <a:xfrm>
            <a:off x="5103812" y="4076700"/>
            <a:ext cx="300451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13">
            <a:extLst>
              <a:ext uri="{FF2B5EF4-FFF2-40B4-BE49-F238E27FC236}">
                <a16:creationId xmlns:a16="http://schemas.microsoft.com/office/drawing/2014/main" id="{CC65C3A9-DC9C-1E55-928C-3328A57EF527}"/>
              </a:ext>
            </a:extLst>
          </p:cNvPr>
          <p:cNvSpPr/>
          <p:nvPr/>
        </p:nvSpPr>
        <p:spPr>
          <a:xfrm rot="5400000">
            <a:off x="7799882" y="2772272"/>
            <a:ext cx="551459" cy="5638800"/>
          </a:xfrm>
          <a:prstGeom prst="rightBrace">
            <a:avLst>
              <a:gd name="adj1" fmla="val 118039"/>
              <a:gd name="adj2" fmla="val 563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4" name="Straight Arrow Connector 24">
            <a:extLst>
              <a:ext uri="{FF2B5EF4-FFF2-40B4-BE49-F238E27FC236}">
                <a16:creationId xmlns:a16="http://schemas.microsoft.com/office/drawing/2014/main" id="{AE099DDA-5F01-2030-3AA5-C7376E153D06}"/>
              </a:ext>
            </a:extLst>
          </p:cNvPr>
          <p:cNvCxnSpPr>
            <a:cxnSpLocks/>
          </p:cNvCxnSpPr>
          <p:nvPr/>
        </p:nvCxnSpPr>
        <p:spPr>
          <a:xfrm flipH="1">
            <a:off x="8935553" y="1868293"/>
            <a:ext cx="502678" cy="2055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4">
            <a:extLst>
              <a:ext uri="{FF2B5EF4-FFF2-40B4-BE49-F238E27FC236}">
                <a16:creationId xmlns:a16="http://schemas.microsoft.com/office/drawing/2014/main" id="{30D7D222-96A8-2F03-28BC-DBE38645959F}"/>
              </a:ext>
            </a:extLst>
          </p:cNvPr>
          <p:cNvCxnSpPr>
            <a:cxnSpLocks/>
          </p:cNvCxnSpPr>
          <p:nvPr/>
        </p:nvCxnSpPr>
        <p:spPr>
          <a:xfrm flipH="1">
            <a:off x="7874531" y="1884930"/>
            <a:ext cx="502678" cy="2055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C958877-0E7D-DC75-319A-E3FA012610C6}"/>
              </a:ext>
            </a:extLst>
          </p:cNvPr>
          <p:cNvCxnSpPr>
            <a:cxnSpLocks/>
          </p:cNvCxnSpPr>
          <p:nvPr/>
        </p:nvCxnSpPr>
        <p:spPr>
          <a:xfrm>
            <a:off x="5103812" y="4437703"/>
            <a:ext cx="0" cy="74394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2DF4B7D9-2F95-A982-E445-AE578FF49B72}"/>
              </a:ext>
            </a:extLst>
          </p:cNvPr>
          <p:cNvSpPr/>
          <p:nvPr/>
        </p:nvSpPr>
        <p:spPr>
          <a:xfrm>
            <a:off x="6978090" y="109044"/>
            <a:ext cx="5090663" cy="1074845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Deep Transfer Learning and Fine-Tuning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4CAE5DA-B362-2E69-0592-C8242EE43FD1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3" name="Равнобедренный треугольник 17">
              <a:extLst>
                <a:ext uri="{FF2B5EF4-FFF2-40B4-BE49-F238E27FC236}">
                  <a16:creationId xmlns:a16="http://schemas.microsoft.com/office/drawing/2014/main" id="{73C3D151-D4E1-195B-1BEF-F838F886D508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79B9A0E-9DB8-3FD2-2F9D-FBEEAB356F06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E84A968-B880-8B5D-AF61-ABB35EB1E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2431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C2FC4-B270-F8F3-928B-45CFD8EA1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10">
            <a:extLst>
              <a:ext uri="{FF2B5EF4-FFF2-40B4-BE49-F238E27FC236}">
                <a16:creationId xmlns:a16="http://schemas.microsoft.com/office/drawing/2014/main" id="{931A8F1F-7331-729A-F30D-1131F6F068EF}"/>
              </a:ext>
            </a:extLst>
          </p:cNvPr>
          <p:cNvSpPr/>
          <p:nvPr/>
        </p:nvSpPr>
        <p:spPr>
          <a:xfrm>
            <a:off x="6932612" y="109909"/>
            <a:ext cx="4805226" cy="941864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99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Practical Session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1FABD436-7928-86A2-FCB8-D9DF6B5A1B59}"/>
              </a:ext>
            </a:extLst>
          </p:cNvPr>
          <p:cNvGrpSpPr/>
          <p:nvPr/>
        </p:nvGrpSpPr>
        <p:grpSpPr>
          <a:xfrm>
            <a:off x="120041" y="129078"/>
            <a:ext cx="4977105" cy="941866"/>
            <a:chOff x="581890" y="904073"/>
            <a:chExt cx="4978401" cy="942111"/>
          </a:xfrm>
        </p:grpSpPr>
        <p:sp>
          <p:nvSpPr>
            <p:cNvPr id="16" name="Равнобедренный треугольник 17">
              <a:extLst>
                <a:ext uri="{FF2B5EF4-FFF2-40B4-BE49-F238E27FC236}">
                  <a16:creationId xmlns:a16="http://schemas.microsoft.com/office/drawing/2014/main" id="{858B875D-2C82-5056-9A9A-191A6D433F30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799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64A441D8-3CD3-438E-51EC-BD39E608F42B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799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sz="1799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sz="1799" dirty="0">
                  <a:solidFill>
                    <a:srgbClr val="FFDD00"/>
                  </a:solidFill>
                </a:rPr>
                <a:t>MOD </a:t>
              </a:r>
              <a:r>
                <a:rPr lang="ru-RU" sz="1799" dirty="0">
                  <a:solidFill>
                    <a:srgbClr val="FFDD00"/>
                  </a:solidFill>
                </a:rPr>
                <a:t>00</a:t>
              </a:r>
              <a:r>
                <a:rPr lang="en-GB" sz="1799" dirty="0">
                  <a:solidFill>
                    <a:srgbClr val="FFDD00"/>
                  </a:solidFill>
                </a:rPr>
                <a:t>6568</a:t>
              </a:r>
              <a:endParaRPr lang="en-US" sz="1799" dirty="0">
                <a:solidFill>
                  <a:srgbClr val="FFDD00"/>
                </a:solidFill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19862828-FBE0-FEA6-E2D9-55F59B608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A1B950-2143-EC8D-760C-6FD346949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8" y="1295400"/>
            <a:ext cx="1210997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98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91E09-F716-7D0A-C6D3-A0721D2E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6B1304E-D079-17D1-2D81-AE797B913CA1}"/>
              </a:ext>
            </a:extLst>
          </p:cNvPr>
          <p:cNvGrpSpPr/>
          <p:nvPr/>
        </p:nvGrpSpPr>
        <p:grpSpPr>
          <a:xfrm>
            <a:off x="120041" y="129078"/>
            <a:ext cx="4977105" cy="941866"/>
            <a:chOff x="581890" y="904073"/>
            <a:chExt cx="4978401" cy="942111"/>
          </a:xfrm>
        </p:grpSpPr>
        <p:sp>
          <p:nvSpPr>
            <p:cNvPr id="16" name="Равнобедренный треугольник 17">
              <a:extLst>
                <a:ext uri="{FF2B5EF4-FFF2-40B4-BE49-F238E27FC236}">
                  <a16:creationId xmlns:a16="http://schemas.microsoft.com/office/drawing/2014/main" id="{D0845905-08CE-CE24-E917-099C16EC7BFC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799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985A6F2-B75E-5A32-727E-70711BD7D183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799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sz="1799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sz="1799" dirty="0">
                  <a:solidFill>
                    <a:srgbClr val="FFDD00"/>
                  </a:solidFill>
                </a:rPr>
                <a:t>MOD </a:t>
              </a:r>
              <a:r>
                <a:rPr lang="ru-RU" sz="1799" dirty="0">
                  <a:solidFill>
                    <a:srgbClr val="FFDD00"/>
                  </a:solidFill>
                </a:rPr>
                <a:t>00</a:t>
              </a:r>
              <a:r>
                <a:rPr lang="en-GB" sz="1799" dirty="0">
                  <a:solidFill>
                    <a:srgbClr val="FFDD00"/>
                  </a:solidFill>
                </a:rPr>
                <a:t>6568</a:t>
              </a:r>
              <a:endParaRPr lang="en-US" sz="1799" dirty="0">
                <a:solidFill>
                  <a:srgbClr val="FFDD00"/>
                </a:solidFill>
              </a:endParaRPr>
            </a:p>
          </p:txBody>
        </p:sp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07AFFB18-EF87-34FB-16E7-30C3F3D7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211CB8-4407-0CE6-B582-7D771022A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886" y="47153"/>
            <a:ext cx="7201905" cy="676369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5F2625-F893-035A-7D7B-B07BE66BF486}"/>
              </a:ext>
            </a:extLst>
          </p:cNvPr>
          <p:cNvSpPr/>
          <p:nvPr/>
        </p:nvSpPr>
        <p:spPr>
          <a:xfrm>
            <a:off x="5180012" y="129078"/>
            <a:ext cx="933790" cy="328122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BEA9C71-D898-0391-5D5A-26F49880720E}"/>
              </a:ext>
            </a:extLst>
          </p:cNvPr>
          <p:cNvSpPr/>
          <p:nvPr/>
        </p:nvSpPr>
        <p:spPr>
          <a:xfrm>
            <a:off x="5180012" y="5562600"/>
            <a:ext cx="933790" cy="328122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C6EA8F1-A486-FF1F-CF8D-A8FE3BABDC1E}"/>
              </a:ext>
            </a:extLst>
          </p:cNvPr>
          <p:cNvSpPr/>
          <p:nvPr/>
        </p:nvSpPr>
        <p:spPr>
          <a:xfrm>
            <a:off x="8095943" y="2819400"/>
            <a:ext cx="933790" cy="328122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498EBC0-9F5F-1C4E-B90F-82966939E5A5}"/>
              </a:ext>
            </a:extLst>
          </p:cNvPr>
          <p:cNvSpPr/>
          <p:nvPr/>
        </p:nvSpPr>
        <p:spPr>
          <a:xfrm>
            <a:off x="8124551" y="4191000"/>
            <a:ext cx="933790" cy="328122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DA0A6B-738E-C5D1-4D1E-8C81155674F3}"/>
              </a:ext>
            </a:extLst>
          </p:cNvPr>
          <p:cNvSpPr/>
          <p:nvPr/>
        </p:nvSpPr>
        <p:spPr>
          <a:xfrm>
            <a:off x="8124551" y="5574733"/>
            <a:ext cx="933790" cy="328122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CA3AEA0-82F5-3D3C-4E70-FE01C9880FEC}"/>
              </a:ext>
            </a:extLst>
          </p:cNvPr>
          <p:cNvSpPr/>
          <p:nvPr/>
        </p:nvSpPr>
        <p:spPr>
          <a:xfrm>
            <a:off x="11069090" y="5550902"/>
            <a:ext cx="933790" cy="328122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E9F8546-AB15-FE19-EE88-CEADFDEFC868}"/>
              </a:ext>
            </a:extLst>
          </p:cNvPr>
          <p:cNvSpPr/>
          <p:nvPr/>
        </p:nvSpPr>
        <p:spPr>
          <a:xfrm>
            <a:off x="9599612" y="1524000"/>
            <a:ext cx="933790" cy="328122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16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riving in the UK: a comprehensive guide for expats | Expatica">
            <a:extLst>
              <a:ext uri="{FF2B5EF4-FFF2-40B4-BE49-F238E27FC236}">
                <a16:creationId xmlns:a16="http://schemas.microsoft.com/office/drawing/2014/main" id="{5A38E397-242A-0821-557D-B77FD67BDC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35A07E-0287-6CDD-E30A-51DF7B86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" y="990600"/>
            <a:ext cx="12023501" cy="57583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D2F993-F1C5-695A-61CA-55D92750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830" y="5943600"/>
            <a:ext cx="4039164" cy="438211"/>
          </a:xfrm>
          <a:prstGeom prst="rect">
            <a:avLst/>
          </a:prstGeom>
        </p:spPr>
      </p:pic>
      <p:sp>
        <p:nvSpPr>
          <p:cNvPr id="2" name="Прямоугольник: скругленные углы 10">
            <a:extLst>
              <a:ext uri="{FF2B5EF4-FFF2-40B4-BE49-F238E27FC236}">
                <a16:creationId xmlns:a16="http://schemas.microsoft.com/office/drawing/2014/main" id="{26824246-A75E-3B53-1F7A-619376EB8F2A}"/>
              </a:ext>
            </a:extLst>
          </p:cNvPr>
          <p:cNvSpPr/>
          <p:nvPr/>
        </p:nvSpPr>
        <p:spPr>
          <a:xfrm>
            <a:off x="6094412" y="109045"/>
            <a:ext cx="5646486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Left &amp; Right-Hand Traffic</a:t>
            </a:r>
            <a:endParaRPr lang="en-US" sz="3600" dirty="0">
              <a:latin typeface="Arial" panose="020B0604020202020204" pitchFamily="34" charset="0"/>
              <a:ea typeface="Avenir Book" charset="0"/>
              <a:cs typeface="Arial" panose="020B0604020202020204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B3FC0C7-7586-E3B5-63DD-595926A64A88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6" name="Равнобедренный треугольник 17">
              <a:extLst>
                <a:ext uri="{FF2B5EF4-FFF2-40B4-BE49-F238E27FC236}">
                  <a16:creationId xmlns:a16="http://schemas.microsoft.com/office/drawing/2014/main" id="{D681A6C1-0D59-79DC-1602-30F30585CDBC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62FF3176-E178-B273-1A78-B664D7130697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4E818FB2-1E69-CD3C-DEA4-B91A17C4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291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D5C445-4556-AF4F-B468-B13BD16B9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9904" y="2895600"/>
            <a:ext cx="5740400" cy="3835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AA460-3796-E349-826F-6ECE2667462F}"/>
              </a:ext>
            </a:extLst>
          </p:cNvPr>
          <p:cNvSpPr txBox="1"/>
          <p:nvPr/>
        </p:nvSpPr>
        <p:spPr>
          <a:xfrm>
            <a:off x="989698" y="1828800"/>
            <a:ext cx="10209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Humans don’t learn everything from scratch!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Riding a Motor Bike </a:t>
            </a:r>
          </a:p>
          <a:p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	– Easier if you ride cycle/car!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 French</a:t>
            </a:r>
          </a:p>
          <a:p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- Easier if you know English?</a:t>
            </a:r>
          </a:p>
          <a:p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32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 our Learning to new domain! </a:t>
            </a:r>
          </a:p>
          <a:p>
            <a:endParaRPr lang="en-US" sz="3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5C268-CF32-DF4D-846C-EA215311F316}"/>
              </a:ext>
            </a:extLst>
          </p:cNvPr>
          <p:cNvSpPr txBox="1"/>
          <p:nvPr/>
        </p:nvSpPr>
        <p:spPr>
          <a:xfrm>
            <a:off x="1674812" y="6211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https://towardsdatascience.com/a-comprehensive-hands-on-guide-to-transfer-learning-with-real-world-applications-in-deep-learning-212bf3b2f27a</a:t>
            </a:r>
            <a:endParaRPr lang="en-US" dirty="0"/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ABE98DDB-DBB0-7641-7C2E-32A44C852491}"/>
              </a:ext>
            </a:extLst>
          </p:cNvPr>
          <p:cNvSpPr/>
          <p:nvPr/>
        </p:nvSpPr>
        <p:spPr>
          <a:xfrm>
            <a:off x="6246812" y="109045"/>
            <a:ext cx="5494086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How do Humans learn?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18EE9F9B-FDAF-109C-70C1-61DA7C295FC4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578D6EA6-4851-FA90-FF86-6CF18C4953B0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6928F672-39C6-1B0E-9575-ED5D074FC58F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B38311C3-DC29-F1F3-FF99-A968EAFEA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90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58636-CB1F-3E62-99BB-602ACA538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831AF-07AD-1AE4-76C3-84EA50444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969" y="2133600"/>
            <a:ext cx="6260394" cy="35794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3519B-54F5-0EE1-2966-3944E6A79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211" y="1690689"/>
            <a:ext cx="11885614" cy="49387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Takes a long time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Requires managing huge dataset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/>
              </a:rPr>
              <a:t>More difficult to tune hyperparameters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/>
              </a:rPr>
              <a:t>Expensive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/>
              </a:rPr>
              <a:t>Many hours on rented GPU instance(s)</a:t>
            </a:r>
          </a:p>
          <a:p>
            <a:pPr lvl="1">
              <a:lnSpc>
                <a:spcPct val="150000"/>
              </a:lnSpc>
            </a:pPr>
            <a:r>
              <a:rPr lang="en-US" sz="2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/>
              </a:rPr>
              <a:t>Electricity cost on owned hardware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6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/>
              </a:rPr>
              <a:t>Everyone wants to use powerful models to solve their own problems!</a:t>
            </a:r>
            <a:endParaRPr lang="en-US" sz="2600" b="1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Прямоугольник: скругленные углы 10">
            <a:extLst>
              <a:ext uri="{FF2B5EF4-FFF2-40B4-BE49-F238E27FC236}">
                <a16:creationId xmlns:a16="http://schemas.microsoft.com/office/drawing/2014/main" id="{BB1BE536-19FD-D1D7-EF7C-087CE99CA658}"/>
              </a:ext>
            </a:extLst>
          </p:cNvPr>
          <p:cNvSpPr/>
          <p:nvPr/>
        </p:nvSpPr>
        <p:spPr>
          <a:xfrm>
            <a:off x="5098473" y="109045"/>
            <a:ext cx="6970280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Some problems with Neural Network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84A7656E-0378-9514-60CB-CE3AA818CFE1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9" name="Равнобедренный треугольник 17">
              <a:extLst>
                <a:ext uri="{FF2B5EF4-FFF2-40B4-BE49-F238E27FC236}">
                  <a16:creationId xmlns:a16="http://schemas.microsoft.com/office/drawing/2014/main" id="{06F7DEEC-66B9-4A79-D7F2-041A1F2F7A15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906E2985-C0E8-51DB-179D-08D77E8FF6DC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DBA8548D-AB35-A691-77C4-AAE670757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878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FC73-0D30-6884-4851-80EDE9DD5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524000"/>
            <a:ext cx="10512862" cy="4351338"/>
          </a:xfrm>
        </p:spPr>
        <p:txBody>
          <a:bodyPr/>
          <a:lstStyle/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5400" b="1" dirty="0">
                <a:solidFill>
                  <a:srgbClr val="00B0F0"/>
                </a:solidFill>
              </a:rPr>
              <a:t>Transfer Learning - Introduction</a:t>
            </a:r>
          </a:p>
        </p:txBody>
      </p:sp>
      <p:sp>
        <p:nvSpPr>
          <p:cNvPr id="4" name="Прямоугольник: скругленные углы 10">
            <a:extLst>
              <a:ext uri="{FF2B5EF4-FFF2-40B4-BE49-F238E27FC236}">
                <a16:creationId xmlns:a16="http://schemas.microsoft.com/office/drawing/2014/main" id="{9398042F-F4E2-45A2-5083-A8318762823F}"/>
              </a:ext>
            </a:extLst>
          </p:cNvPr>
          <p:cNvSpPr/>
          <p:nvPr/>
        </p:nvSpPr>
        <p:spPr>
          <a:xfrm>
            <a:off x="7389811" y="109045"/>
            <a:ext cx="4678941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Transfer Learning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5B567B1-0463-8D25-FD0D-2A7C0632A5D0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6" name="Равнобедренный треугольник 17">
              <a:extLst>
                <a:ext uri="{FF2B5EF4-FFF2-40B4-BE49-F238E27FC236}">
                  <a16:creationId xmlns:a16="http://schemas.microsoft.com/office/drawing/2014/main" id="{325B61FB-52FB-BDE2-4160-9AF56D60C4AF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0967544E-B088-1A8E-768B-FE729DF1029A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733E316-99AB-799B-5145-949A15C24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395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FB1F5-7B29-2F4D-BAF8-C8249A158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181515"/>
            <a:ext cx="10416956" cy="5676485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48EBBA11-B57D-FFF3-1F7B-C0584348D2DC}"/>
              </a:ext>
            </a:extLst>
          </p:cNvPr>
          <p:cNvSpPr/>
          <p:nvPr/>
        </p:nvSpPr>
        <p:spPr>
          <a:xfrm>
            <a:off x="1674812" y="3733800"/>
            <a:ext cx="3657600" cy="1325563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AD1B670-4F1D-615B-84F4-49ACAEB51DE3}"/>
              </a:ext>
            </a:extLst>
          </p:cNvPr>
          <p:cNvSpPr/>
          <p:nvPr/>
        </p:nvSpPr>
        <p:spPr>
          <a:xfrm>
            <a:off x="1674812" y="5528256"/>
            <a:ext cx="3657600" cy="1325563"/>
          </a:xfrm>
          <a:prstGeom prst="roundRect">
            <a:avLst>
              <a:gd name="adj" fmla="val 10175"/>
            </a:avLst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10">
            <a:extLst>
              <a:ext uri="{FF2B5EF4-FFF2-40B4-BE49-F238E27FC236}">
                <a16:creationId xmlns:a16="http://schemas.microsoft.com/office/drawing/2014/main" id="{BA7F96C5-CA47-90CB-E615-91672D0C01E0}"/>
              </a:ext>
            </a:extLst>
          </p:cNvPr>
          <p:cNvSpPr/>
          <p:nvPr/>
        </p:nvSpPr>
        <p:spPr>
          <a:xfrm>
            <a:off x="5098473" y="109045"/>
            <a:ext cx="6970280" cy="805356"/>
          </a:xfrm>
          <a:prstGeom prst="roundRect">
            <a:avLst>
              <a:gd name="adj" fmla="val 18401"/>
            </a:avLst>
          </a:prstGeom>
          <a:solidFill>
            <a:srgbClr val="061F5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" panose="020B0604020202020204" pitchFamily="34" charset="0"/>
                <a:ea typeface="Avenir Book" charset="0"/>
                <a:cs typeface="Arial" panose="020B0604020202020204" pitchFamily="34" charset="0"/>
              </a:rPr>
              <a:t>Comparison with Traditional Learning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2C1D6222-6494-338F-6526-41CBC9ACBE54}"/>
              </a:ext>
            </a:extLst>
          </p:cNvPr>
          <p:cNvGrpSpPr/>
          <p:nvPr/>
        </p:nvGrpSpPr>
        <p:grpSpPr>
          <a:xfrm>
            <a:off x="120072" y="128218"/>
            <a:ext cx="4978401" cy="942111"/>
            <a:chOff x="581890" y="904073"/>
            <a:chExt cx="4978401" cy="942111"/>
          </a:xfrm>
        </p:grpSpPr>
        <p:sp>
          <p:nvSpPr>
            <p:cNvPr id="10" name="Равнобедренный треугольник 17">
              <a:extLst>
                <a:ext uri="{FF2B5EF4-FFF2-40B4-BE49-F238E27FC236}">
                  <a16:creationId xmlns:a16="http://schemas.microsoft.com/office/drawing/2014/main" id="{9F8D3F2D-FA80-C5D1-14FD-5A8A23742229}"/>
                </a:ext>
              </a:extLst>
            </p:cNvPr>
            <p:cNvSpPr/>
            <p:nvPr/>
          </p:nvSpPr>
          <p:spPr>
            <a:xfrm rot="10800000">
              <a:off x="4331855" y="904073"/>
              <a:ext cx="1228436" cy="942109"/>
            </a:xfrm>
            <a:prstGeom prst="triangle">
              <a:avLst>
                <a:gd name="adj" fmla="val 100000"/>
              </a:avLst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CC2CE597-5543-F630-D200-74ACD192B2B2}"/>
                </a:ext>
              </a:extLst>
            </p:cNvPr>
            <p:cNvSpPr/>
            <p:nvPr/>
          </p:nvSpPr>
          <p:spPr>
            <a:xfrm>
              <a:off x="581890" y="904075"/>
              <a:ext cx="3749965" cy="942109"/>
            </a:xfrm>
            <a:prstGeom prst="rect">
              <a:avLst/>
            </a:prstGeom>
            <a:solidFill>
              <a:srgbClr val="061F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>
                  <a:solidFill>
                    <a:srgbClr val="FFDD00"/>
                  </a:solidFill>
                </a:rPr>
                <a:t>Neural Computing and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Deep Learning </a:t>
              </a:r>
            </a:p>
            <a:p>
              <a:pPr algn="r"/>
              <a:r>
                <a:rPr lang="en-US" dirty="0">
                  <a:solidFill>
                    <a:srgbClr val="FFDD00"/>
                  </a:solidFill>
                </a:rPr>
                <a:t>MOD </a:t>
              </a:r>
              <a:r>
                <a:rPr lang="ru-RU" dirty="0">
                  <a:solidFill>
                    <a:srgbClr val="FFDD00"/>
                  </a:solidFill>
                </a:rPr>
                <a:t>00</a:t>
              </a:r>
              <a:r>
                <a:rPr lang="en-GB" dirty="0">
                  <a:solidFill>
                    <a:srgbClr val="FFDD00"/>
                  </a:solidFill>
                </a:rPr>
                <a:t>6568</a:t>
              </a:r>
              <a:endParaRPr lang="en-US" dirty="0">
                <a:solidFill>
                  <a:srgbClr val="FFDD00"/>
                </a:solidFill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6DAA42E8-33C8-7166-E4AF-F561366B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890" y="904075"/>
              <a:ext cx="905165" cy="942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87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ARU_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F449C903-DC30-BF40-9B6A-54EE4380550D}" vid="{DC2EB91E-1383-184E-9549-3F5F903734CA}"/>
    </a:ext>
  </a:extLst>
</a:theme>
</file>

<file path=ppt/theme/theme2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e8137d3-a210-4e8e-bcee-c0d3d009ece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A4EA067AD81C43A2BF796DCFBBF09C" ma:contentTypeVersion="13" ma:contentTypeDescription="Create a new document." ma:contentTypeScope="" ma:versionID="e33e7f88718c23fc45511771a4c9e4c0">
  <xsd:schema xmlns:xsd="http://www.w3.org/2001/XMLSchema" xmlns:xs="http://www.w3.org/2001/XMLSchema" xmlns:p="http://schemas.microsoft.com/office/2006/metadata/properties" xmlns:ns3="fdb63e20-48c5-449a-9afc-ca5d1dcb67e6" xmlns:ns4="7e8137d3-a210-4e8e-bcee-c0d3d009ece8" targetNamespace="http://schemas.microsoft.com/office/2006/metadata/properties" ma:root="true" ma:fieldsID="d748eecf76639125d54192bbe6e407ce" ns3:_="" ns4:_="">
    <xsd:import namespace="fdb63e20-48c5-449a-9afc-ca5d1dcb67e6"/>
    <xsd:import namespace="7e8137d3-a210-4e8e-bcee-c0d3d009ece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DateTaken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b63e20-48c5-449a-9afc-ca5d1dcb67e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8137d3-a210-4e8e-bcee-c0d3d009ec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684965-217F-40C6-8BD5-93B6C5043BFF}">
  <ds:schemaRefs>
    <ds:schemaRef ds:uri="http://schemas.openxmlformats.org/package/2006/metadata/core-properties"/>
    <ds:schemaRef ds:uri="http://purl.org/dc/elements/1.1/"/>
    <ds:schemaRef ds:uri="http://purl.org/dc/terms/"/>
    <ds:schemaRef ds:uri="fdb63e20-48c5-449a-9afc-ca5d1dcb67e6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www.w3.org/XML/1998/namespace"/>
    <ds:schemaRef ds:uri="7e8137d3-a210-4e8e-bcee-c0d3d009ece8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B3AFC81-CB45-4073-B6A0-CF506AFD70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0872BE-0956-4F42-86C5-1EE53E531E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b63e20-48c5-449a-9afc-ca5d1dcb67e6"/>
    <ds:schemaRef ds:uri="7e8137d3-a210-4e8e-bcee-c0d3d009e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ARU_custom</Template>
  <TotalTime>654</TotalTime>
  <Words>1336</Words>
  <Application>Microsoft Office PowerPoint</Application>
  <PresentationFormat>Произвольный</PresentationFormat>
  <Paragraphs>339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2" baseType="lpstr">
      <vt:lpstr>Arial</vt:lpstr>
      <vt:lpstr>Calibri</vt:lpstr>
      <vt:lpstr>Calibri Light</vt:lpstr>
      <vt:lpstr>Euphemia</vt:lpstr>
      <vt:lpstr>Google Sans</vt:lpstr>
      <vt:lpstr>Helvetica Neue</vt:lpstr>
      <vt:lpstr>Inter</vt:lpstr>
      <vt:lpstr>MierB</vt:lpstr>
      <vt:lpstr>ARU_custom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We could simply use the rest of the network as is and learn weights for a new final layer</vt:lpstr>
      <vt:lpstr>We only train weights for the last layer</vt:lpstr>
      <vt:lpstr>This technique is called transfer learning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CTPClassification=CTP_NT</cp:keywords>
  <cp:lastModifiedBy>Milke Vitaly</cp:lastModifiedBy>
  <cp:revision>31</cp:revision>
  <dcterms:created xsi:type="dcterms:W3CDTF">2017-02-08T03:57:32Z</dcterms:created>
  <dcterms:modified xsi:type="dcterms:W3CDTF">2025-03-06T03:21:40Z</dcterms:modified>
  <cp:contentStatus>Окончательное</cp:contentStatus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TC027879479991</vt:lpwstr>
  </property>
  <property fmtid="{D5CDD505-2E9C-101B-9397-08002B2CF9AE}" pid="3" name="TitusGUID">
    <vt:lpwstr>282284e3-600b-40b1-9094-f7a895d371a5</vt:lpwstr>
  </property>
  <property fmtid="{D5CDD505-2E9C-101B-9397-08002B2CF9AE}" pid="4" name="CTP_TimeStamp">
    <vt:lpwstr>2018-01-26 01:18:21Z</vt:lpwstr>
  </property>
  <property fmtid="{D5CDD505-2E9C-101B-9397-08002B2CF9AE}" pid="5" name="CTP_BU">
    <vt:lpwstr>NA</vt:lpwstr>
  </property>
  <property fmtid="{D5CDD505-2E9C-101B-9397-08002B2CF9AE}" pid="6" name="CTP_IDSID">
    <vt:lpwstr>NA</vt:lpwstr>
  </property>
  <property fmtid="{D5CDD505-2E9C-101B-9397-08002B2CF9AE}" pid="7" name="CTP_WWID">
    <vt:lpwstr>NA</vt:lpwstr>
  </property>
  <property fmtid="{D5CDD505-2E9C-101B-9397-08002B2CF9AE}" pid="8" name="CTPClassification">
    <vt:lpwstr>CTP_NT</vt:lpwstr>
  </property>
  <property fmtid="{D5CDD505-2E9C-101B-9397-08002B2CF9AE}" pid="9" name="ContentTypeId">
    <vt:lpwstr>0x0101005DA4EA067AD81C43A2BF796DCFBBF09C</vt:lpwstr>
  </property>
  <property fmtid="{D5CDD505-2E9C-101B-9397-08002B2CF9AE}" pid="10" name="_MarkAsFinal">
    <vt:bool>true</vt:bool>
  </property>
</Properties>
</file>